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1"/>
  </p:sldMasterIdLst>
  <p:notesMasterIdLst>
    <p:notesMasterId r:id="rId12"/>
  </p:notesMasterIdLst>
  <p:sldIdLst>
    <p:sldId id="357" r:id="rId2"/>
    <p:sldId id="371" r:id="rId3"/>
    <p:sldId id="352" r:id="rId4"/>
    <p:sldId id="361" r:id="rId5"/>
    <p:sldId id="354" r:id="rId6"/>
    <p:sldId id="363" r:id="rId7"/>
    <p:sldId id="365" r:id="rId8"/>
    <p:sldId id="366" r:id="rId9"/>
    <p:sldId id="362" r:id="rId10"/>
    <p:sldId id="369" r:id="rId11"/>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p:restoredTop sz="94710"/>
  </p:normalViewPr>
  <p:slideViewPr>
    <p:cSldViewPr snapToGrid="0" snapToObjects="1">
      <p:cViewPr varScale="1">
        <p:scale>
          <a:sx n="70" d="100"/>
          <a:sy n="70" d="100"/>
        </p:scale>
        <p:origin x="138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351C34-7520-4268-8543-7A713E2FF563}" type="datetimeFigureOut">
              <a:rPr lang="fr-FR" smtClean="0"/>
              <a:pPr/>
              <a:t>15/07/2019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6356D3-E0E4-40C7-9105-98BC917AEA70}" type="slidenum">
              <a:rPr lang="fr-FR" smtClean="0"/>
              <a:pPr/>
              <a:t>‹N°›</a:t>
            </a:fld>
            <a:endParaRPr lang="fr-FR"/>
          </a:p>
        </p:txBody>
      </p:sp>
    </p:spTree>
    <p:extLst>
      <p:ext uri="{BB962C8B-B14F-4D97-AF65-F5344CB8AC3E}">
        <p14:creationId xmlns:p14="http://schemas.microsoft.com/office/powerpoint/2010/main" val="1400706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et modifiez le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C11A2438-AE87-654C-8B7F-F6B9250E17E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1A2438-AE87-654C-8B7F-F6B9250E17E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et modifiez le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1A2438-AE87-654C-8B7F-F6B9250E17E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1A2438-AE87-654C-8B7F-F6B9250E17E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‹N°›</a:t>
            </a:fld>
            <a:endParaRPr kumimoji="0" lang="en-US" sz="2400" dirty="0">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et modifiez le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1A2438-AE87-654C-8B7F-F6B9250E17E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11A2438-AE87-654C-8B7F-F6B9250E17E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et modifiez le titre</a:t>
            </a:r>
            <a:endParaRPr kumimoji="0" lang="en-US"/>
          </a:p>
        </p:txBody>
      </p:sp>
      <p:sp>
        <p:nvSpPr>
          <p:cNvPr id="3" name="Espace réservé de la date 2"/>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11A2438-AE87-654C-8B7F-F6B9250E17E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11A2438-AE87-654C-8B7F-F6B9250E17E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et modifiez le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1A2438-AE87-654C-8B7F-F6B9250E17E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et modifiez le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F9E19804-39E3-984E-BAA4-3A91F46B6703}" type="datetimeFigureOut">
              <a:rPr lang="fr-FR" smtClean="0"/>
              <a:pPr/>
              <a:t>15/07/2019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11A2438-AE87-654C-8B7F-F6B9250E17E1}"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et modifiez le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9E19804-39E3-984E-BAA4-3A91F46B6703}" type="datetimeFigureOut">
              <a:rPr lang="fr-FR" smtClean="0"/>
              <a:pPr/>
              <a:t>15/07/2019</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11A2438-AE87-654C-8B7F-F6B9250E17E1}" type="slidenum">
              <a:rPr lang="fr-FR" smtClean="0"/>
              <a:pPr/>
              <a:t>‹N°›</a:t>
            </a:fld>
            <a:endParaRPr lang="fr-FR"/>
          </a:p>
        </p:txBody>
      </p:sp>
      <p:grpSp>
        <p:nvGrpSpPr>
          <p:cNvPr id="2" name="Grouper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93868"/>
            <a:ext cx="8229600" cy="1143000"/>
          </a:xfrm>
        </p:spPr>
        <p:txBody>
          <a:bodyPr>
            <a:normAutofit/>
          </a:bodyPr>
          <a:lstStyle/>
          <a:p>
            <a:r>
              <a:rPr lang="fr-FR" sz="4000" dirty="0"/>
              <a:t>AG du </a:t>
            </a:r>
            <a:r>
              <a:rPr lang="fr-FR" sz="4000" dirty="0" smtClean="0"/>
              <a:t>LISST - 15 avril 2019</a:t>
            </a:r>
            <a:endParaRPr lang="fr-FR" sz="4000" dirty="0"/>
          </a:p>
        </p:txBody>
      </p:sp>
      <p:sp>
        <p:nvSpPr>
          <p:cNvPr id="4" name="Titre 1"/>
          <p:cNvSpPr txBox="1">
            <a:spLocks/>
          </p:cNvSpPr>
          <p:nvPr/>
        </p:nvSpPr>
        <p:spPr>
          <a:xfrm>
            <a:off x="696036" y="1900997"/>
            <a:ext cx="8113596" cy="3298799"/>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marL="514350" indent="-514350" defTabSz="914400">
              <a:spcAft>
                <a:spcPts val="600"/>
              </a:spcAft>
              <a:buFont typeface="+mj-lt"/>
              <a:buAutoNum type="arabicPeriod"/>
            </a:pPr>
            <a:r>
              <a:rPr lang="fr-FR" sz="2800" dirty="0" smtClean="0"/>
              <a:t>Informations des tutelles </a:t>
            </a:r>
          </a:p>
          <a:p>
            <a:pPr marL="514350" indent="-514350" defTabSz="914400">
              <a:spcAft>
                <a:spcPts val="600"/>
              </a:spcAft>
              <a:buFont typeface="+mj-lt"/>
              <a:buAutoNum type="arabicPeriod"/>
            </a:pPr>
            <a:r>
              <a:rPr lang="fr-FR" sz="2800" dirty="0" smtClean="0"/>
              <a:t>Projet </a:t>
            </a:r>
            <a:r>
              <a:rPr lang="fr-FR" sz="2800" dirty="0"/>
              <a:t>du LISST : axes transversaux </a:t>
            </a:r>
          </a:p>
          <a:p>
            <a:pPr marL="514350" indent="-514350" defTabSz="914400">
              <a:spcAft>
                <a:spcPts val="600"/>
              </a:spcAft>
              <a:buFont typeface="+mj-lt"/>
              <a:buAutoNum type="arabicPeriod"/>
            </a:pPr>
            <a:r>
              <a:rPr lang="fr-FR" sz="2800" dirty="0" smtClean="0"/>
              <a:t>Projet </a:t>
            </a:r>
            <a:r>
              <a:rPr lang="fr-FR" sz="2800" dirty="0"/>
              <a:t>du LISST : interdisciplinarité, solidarités, sociétés, territoires </a:t>
            </a:r>
          </a:p>
          <a:p>
            <a:pPr marL="514350" indent="-514350" defTabSz="914400">
              <a:spcAft>
                <a:spcPts val="600"/>
              </a:spcAft>
              <a:buFont typeface="+mj-lt"/>
              <a:buAutoNum type="arabicPeriod"/>
            </a:pPr>
            <a:r>
              <a:rPr lang="fr-FR" sz="2800" dirty="0" smtClean="0"/>
              <a:t>Projet </a:t>
            </a:r>
            <a:r>
              <a:rPr lang="fr-FR" sz="2800" dirty="0"/>
              <a:t>du LISST : projet des équipes </a:t>
            </a:r>
          </a:p>
          <a:p>
            <a:pPr marL="514350" indent="-514350" defTabSz="914400">
              <a:spcAft>
                <a:spcPts val="600"/>
              </a:spcAft>
              <a:buFont typeface="+mj-lt"/>
              <a:buAutoNum type="arabicPeriod"/>
            </a:pPr>
            <a:r>
              <a:rPr lang="fr-FR" sz="2800" dirty="0" smtClean="0"/>
              <a:t>CRESCO  </a:t>
            </a:r>
            <a:endParaRPr lang="fr-FR" sz="2800" dirty="0"/>
          </a:p>
        </p:txBody>
      </p:sp>
      <p:pic>
        <p:nvPicPr>
          <p:cNvPr id="5" name="Picture 2" descr="https://listic.irit.fr/wp-content/uploads/2017/05/lisstneu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65" y="5768985"/>
            <a:ext cx="2399523" cy="108901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695433" y="5749483"/>
            <a:ext cx="4572000" cy="369332"/>
          </a:xfrm>
          <a:prstGeom prst="rect">
            <a:avLst/>
          </a:prstGeom>
        </p:spPr>
        <p:txBody>
          <a:bodyPr>
            <a:spAutoFit/>
          </a:bodyPr>
          <a:lstStyle/>
          <a:p>
            <a:pPr defTabSz="914400">
              <a:spcAft>
                <a:spcPts val="600"/>
              </a:spcAft>
            </a:pPr>
            <a:r>
              <a:rPr lang="fr-FR" dirty="0" smtClean="0"/>
              <a:t>Le point 5 est reporté </a:t>
            </a:r>
            <a:r>
              <a:rPr lang="fr-FR" dirty="0"/>
              <a:t>par manque de temps. </a:t>
            </a:r>
          </a:p>
        </p:txBody>
      </p:sp>
    </p:spTree>
    <p:extLst>
      <p:ext uri="{BB962C8B-B14F-4D97-AF65-F5344CB8AC3E}">
        <p14:creationId xmlns:p14="http://schemas.microsoft.com/office/powerpoint/2010/main" val="12164702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685800" y="1911097"/>
            <a:ext cx="7909560" cy="3236975"/>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defTabSz="914400">
              <a:spcAft>
                <a:spcPts val="1800"/>
              </a:spcAft>
            </a:pPr>
            <a:r>
              <a:rPr lang="fr-FR" sz="3200" dirty="0"/>
              <a:t>Centre d'Anthropologie </a:t>
            </a:r>
            <a:r>
              <a:rPr lang="fr-FR" sz="3200" dirty="0" smtClean="0"/>
              <a:t>Sociale </a:t>
            </a:r>
          </a:p>
          <a:p>
            <a:pPr defTabSz="914400">
              <a:spcAft>
                <a:spcPts val="1800"/>
              </a:spcAft>
            </a:pPr>
            <a:r>
              <a:rPr lang="fr-FR" sz="3200" dirty="0"/>
              <a:t>C</a:t>
            </a:r>
            <a:r>
              <a:rPr lang="fr-FR" sz="3200" dirty="0" smtClean="0"/>
              <a:t>entre </a:t>
            </a:r>
            <a:r>
              <a:rPr lang="fr-FR" sz="3200" dirty="0"/>
              <a:t>d'Etude des Rationalités et des </a:t>
            </a:r>
            <a:r>
              <a:rPr lang="fr-FR" sz="3200" dirty="0" smtClean="0"/>
              <a:t>Savoirs </a:t>
            </a:r>
          </a:p>
          <a:p>
            <a:pPr defTabSz="914400">
              <a:spcAft>
                <a:spcPts val="1800"/>
              </a:spcAft>
            </a:pPr>
            <a:r>
              <a:rPr lang="fr-FR" sz="3200" dirty="0" smtClean="0"/>
              <a:t>Centre </a:t>
            </a:r>
            <a:r>
              <a:rPr lang="fr-FR" sz="3200" dirty="0"/>
              <a:t>Interdisciplinaire d'Etudes </a:t>
            </a:r>
            <a:r>
              <a:rPr lang="fr-FR" sz="3200" dirty="0" smtClean="0"/>
              <a:t>Urbaines </a:t>
            </a:r>
          </a:p>
          <a:p>
            <a:pPr defTabSz="914400">
              <a:spcAft>
                <a:spcPts val="1800"/>
              </a:spcAft>
            </a:pPr>
            <a:r>
              <a:rPr lang="fr-FR" sz="3200" dirty="0" smtClean="0"/>
              <a:t>Dynamiques Rurales</a:t>
            </a:r>
          </a:p>
        </p:txBody>
      </p:sp>
      <p:sp>
        <p:nvSpPr>
          <p:cNvPr id="6" name="Titre 1"/>
          <p:cNvSpPr txBox="1">
            <a:spLocks/>
          </p:cNvSpPr>
          <p:nvPr/>
        </p:nvSpPr>
        <p:spPr>
          <a:xfrm>
            <a:off x="457200" y="690435"/>
            <a:ext cx="8229600" cy="740353"/>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defTabSz="914400">
              <a:spcAft>
                <a:spcPts val="600"/>
              </a:spcAft>
            </a:pPr>
            <a:r>
              <a:rPr lang="fr-FR" sz="4000" dirty="0"/>
              <a:t>4</a:t>
            </a:r>
            <a:r>
              <a:rPr lang="fr-FR" sz="4000" dirty="0" smtClean="0"/>
              <a:t>. Projet du LISST : projet des équipes</a:t>
            </a:r>
            <a:endParaRPr lang="fr-FR" sz="4000" dirty="0"/>
          </a:p>
        </p:txBody>
      </p:sp>
      <p:sp>
        <p:nvSpPr>
          <p:cNvPr id="4" name="Rectangle 3"/>
          <p:cNvSpPr/>
          <p:nvPr/>
        </p:nvSpPr>
        <p:spPr>
          <a:xfrm>
            <a:off x="457200" y="1790766"/>
            <a:ext cx="8468436" cy="723275"/>
          </a:xfrm>
          <a:prstGeom prst="rect">
            <a:avLst/>
          </a:prstGeom>
        </p:spPr>
        <p:txBody>
          <a:bodyPr wrap="square">
            <a:spAutoFit/>
          </a:bodyPr>
          <a:lstStyle/>
          <a:p>
            <a:pPr defTabSz="914400">
              <a:spcAft>
                <a:spcPts val="600"/>
              </a:spcAft>
            </a:pPr>
            <a:r>
              <a:rPr lang="fr-FR" dirty="0" smtClean="0"/>
              <a:t>Présentation par chaque responsable d’équipe</a:t>
            </a:r>
            <a:endParaRPr lang="fr-FR" dirty="0"/>
          </a:p>
          <a:p>
            <a:pPr defTabSz="914400">
              <a:spcAft>
                <a:spcPts val="600"/>
              </a:spcAft>
            </a:pPr>
            <a:endParaRPr lang="fr-FR" dirty="0"/>
          </a:p>
        </p:txBody>
      </p:sp>
    </p:spTree>
    <p:extLst>
      <p:ext uri="{BB962C8B-B14F-4D97-AF65-F5344CB8AC3E}">
        <p14:creationId xmlns:p14="http://schemas.microsoft.com/office/powerpoint/2010/main" val="27698831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57200" y="895154"/>
            <a:ext cx="8229600" cy="1143000"/>
          </a:xfrm>
        </p:spPr>
        <p:txBody>
          <a:bodyPr>
            <a:normAutofit/>
          </a:bodyPr>
          <a:lstStyle/>
          <a:p>
            <a:pPr defTabSz="914400">
              <a:spcAft>
                <a:spcPts val="600"/>
              </a:spcAft>
            </a:pPr>
            <a:r>
              <a:rPr lang="fr-FR" sz="4000" dirty="0"/>
              <a:t>1</a:t>
            </a:r>
            <a:r>
              <a:rPr lang="fr-FR" sz="4000" dirty="0" smtClean="0"/>
              <a:t>. Informations </a:t>
            </a:r>
            <a:r>
              <a:rPr lang="fr-FR" sz="4000" dirty="0"/>
              <a:t>des tutelles</a:t>
            </a:r>
          </a:p>
        </p:txBody>
      </p:sp>
      <p:sp>
        <p:nvSpPr>
          <p:cNvPr id="5" name="Titre 1"/>
          <p:cNvSpPr txBox="1">
            <a:spLocks/>
          </p:cNvSpPr>
          <p:nvPr/>
        </p:nvSpPr>
        <p:spPr>
          <a:xfrm>
            <a:off x="457200" y="2038154"/>
            <a:ext cx="8229600" cy="4308055"/>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marL="457200" indent="-457200">
              <a:spcAft>
                <a:spcPts val="1200"/>
              </a:spcAft>
              <a:buFont typeface="Arial" panose="020B0604020202020204" pitchFamily="34" charset="0"/>
              <a:buChar char="•"/>
            </a:pPr>
            <a:r>
              <a:rPr lang="fr-FR" sz="2800" dirty="0" smtClean="0"/>
              <a:t>27 mars : rencontre Directeur </a:t>
            </a:r>
            <a:r>
              <a:rPr lang="fr-FR" sz="2800" dirty="0"/>
              <a:t>de </a:t>
            </a:r>
            <a:r>
              <a:rPr lang="fr-FR" sz="2800" dirty="0" smtClean="0"/>
              <a:t>l'INSHS</a:t>
            </a:r>
            <a:r>
              <a:rPr lang="fr-FR" sz="2800" dirty="0"/>
              <a:t> </a:t>
            </a:r>
            <a:endParaRPr lang="fr-FR" sz="2800" dirty="0" smtClean="0"/>
          </a:p>
          <a:p>
            <a:pPr marL="457200" indent="-457200">
              <a:spcAft>
                <a:spcPts val="1200"/>
              </a:spcAft>
              <a:buFont typeface="Arial" panose="020B0604020202020204" pitchFamily="34" charset="0"/>
              <a:buChar char="•"/>
            </a:pPr>
            <a:endParaRPr lang="fr-FR" sz="2800" dirty="0" smtClean="0"/>
          </a:p>
          <a:p>
            <a:pPr marL="457200" indent="-457200">
              <a:spcAft>
                <a:spcPts val="1200"/>
              </a:spcAft>
              <a:buFont typeface="Arial" panose="020B0604020202020204" pitchFamily="34" charset="0"/>
              <a:buChar char="•"/>
            </a:pPr>
            <a:r>
              <a:rPr lang="fr-FR" sz="2800" dirty="0" smtClean="0"/>
              <a:t>27 </a:t>
            </a:r>
            <a:r>
              <a:rPr lang="fr-FR" sz="2800" dirty="0"/>
              <a:t>mars : </a:t>
            </a:r>
            <a:r>
              <a:rPr lang="fr-FR" sz="2800" dirty="0" smtClean="0"/>
              <a:t>Conférence </a:t>
            </a:r>
            <a:r>
              <a:rPr lang="fr-FR" sz="2800" dirty="0"/>
              <a:t>de la recherche </a:t>
            </a:r>
            <a:r>
              <a:rPr lang="fr-FR" sz="2800" dirty="0" smtClean="0"/>
              <a:t>UT2J → première </a:t>
            </a:r>
            <a:r>
              <a:rPr lang="fr-FR" sz="2800" dirty="0"/>
              <a:t>version du projet du labo pour fin </a:t>
            </a:r>
            <a:r>
              <a:rPr lang="fr-FR" sz="2800" dirty="0" smtClean="0"/>
              <a:t>mai</a:t>
            </a:r>
            <a:r>
              <a:rPr lang="fr-FR" sz="2800" dirty="0"/>
              <a:t> </a:t>
            </a:r>
          </a:p>
          <a:p>
            <a:pPr marL="457200" indent="-457200">
              <a:spcAft>
                <a:spcPts val="1200"/>
              </a:spcAft>
              <a:buFont typeface="Arial" panose="020B0604020202020204" pitchFamily="34" charset="0"/>
              <a:buChar char="•"/>
            </a:pPr>
            <a:r>
              <a:rPr lang="fr-FR" sz="2800" dirty="0" smtClean="0"/>
              <a:t>19 avril : rencontre Président </a:t>
            </a:r>
            <a:r>
              <a:rPr lang="fr-FR" sz="2800" dirty="0"/>
              <a:t>de </a:t>
            </a:r>
            <a:r>
              <a:rPr lang="fr-FR" sz="2800" dirty="0" smtClean="0"/>
              <a:t>l'EHESS</a:t>
            </a:r>
            <a:r>
              <a:rPr lang="fr-FR" sz="2800" dirty="0"/>
              <a:t> </a:t>
            </a:r>
            <a:endParaRPr lang="fr-FR" sz="2800" dirty="0" smtClean="0"/>
          </a:p>
          <a:p>
            <a:pPr>
              <a:spcAft>
                <a:spcPts val="1200"/>
              </a:spcAft>
            </a:pPr>
            <a:endParaRPr lang="fr-FR" sz="2800" dirty="0"/>
          </a:p>
          <a:p>
            <a:pPr marL="457200" indent="-457200">
              <a:spcAft>
                <a:spcPts val="1200"/>
              </a:spcAft>
              <a:buFont typeface="Arial" panose="020B0604020202020204" pitchFamily="34" charset="0"/>
              <a:buChar char="•"/>
            </a:pPr>
            <a:r>
              <a:rPr lang="fr-FR" sz="2800" dirty="0"/>
              <a:t>26 novembre </a:t>
            </a:r>
            <a:r>
              <a:rPr lang="fr-FR" sz="2800" dirty="0" smtClean="0"/>
              <a:t>: comité </a:t>
            </a:r>
            <a:r>
              <a:rPr lang="fr-FR" sz="2800" dirty="0"/>
              <a:t>de visite HCERES pour le LISST </a:t>
            </a:r>
          </a:p>
        </p:txBody>
      </p:sp>
      <p:sp>
        <p:nvSpPr>
          <p:cNvPr id="2" name="Rectangle 1"/>
          <p:cNvSpPr/>
          <p:nvPr/>
        </p:nvSpPr>
        <p:spPr>
          <a:xfrm>
            <a:off x="348018" y="2964473"/>
            <a:ext cx="8468436" cy="646331"/>
          </a:xfrm>
          <a:prstGeom prst="rect">
            <a:avLst/>
          </a:prstGeom>
        </p:spPr>
        <p:txBody>
          <a:bodyPr wrap="square">
            <a:spAutoFit/>
          </a:bodyPr>
          <a:lstStyle/>
          <a:p>
            <a:pPr defTabSz="914400">
              <a:spcAft>
                <a:spcPts val="600"/>
              </a:spcAft>
            </a:pPr>
            <a:r>
              <a:rPr lang="fr-FR" dirty="0" smtClean="0"/>
              <a:t>Question du fil directeur commun retenu au LISST : l’accent mis sur l’interdisciplinarité </a:t>
            </a:r>
            <a:r>
              <a:rPr lang="fr-FR" dirty="0"/>
              <a:t>est </a:t>
            </a:r>
            <a:r>
              <a:rPr lang="fr-FR" dirty="0" smtClean="0"/>
              <a:t>apprécié</a:t>
            </a:r>
            <a:endParaRPr lang="fr-FR" dirty="0"/>
          </a:p>
        </p:txBody>
      </p:sp>
      <p:sp>
        <p:nvSpPr>
          <p:cNvPr id="6" name="Rectangle 5"/>
          <p:cNvSpPr/>
          <p:nvPr/>
        </p:nvSpPr>
        <p:spPr>
          <a:xfrm>
            <a:off x="363938" y="5341466"/>
            <a:ext cx="8468436" cy="369332"/>
          </a:xfrm>
          <a:prstGeom prst="rect">
            <a:avLst/>
          </a:prstGeom>
        </p:spPr>
        <p:txBody>
          <a:bodyPr wrap="square">
            <a:spAutoFit/>
          </a:bodyPr>
          <a:lstStyle/>
          <a:p>
            <a:pPr defTabSz="914400">
              <a:spcAft>
                <a:spcPts val="600"/>
              </a:spcAft>
            </a:pPr>
            <a:r>
              <a:rPr lang="fr-FR" dirty="0" smtClean="0"/>
              <a:t>(+ </a:t>
            </a:r>
            <a:r>
              <a:rPr lang="fr-FR" dirty="0"/>
              <a:t>20 </a:t>
            </a:r>
            <a:r>
              <a:rPr lang="fr-FR" dirty="0" smtClean="0"/>
              <a:t>mai </a:t>
            </a:r>
            <a:r>
              <a:rPr lang="fr-FR" dirty="0"/>
              <a:t>: AG section 39 CNRS </a:t>
            </a:r>
            <a:r>
              <a:rPr lang="fr-FR" dirty="0" smtClean="0"/>
              <a:t>et 04 </a:t>
            </a:r>
            <a:r>
              <a:rPr lang="fr-FR" dirty="0"/>
              <a:t>juin </a:t>
            </a:r>
            <a:r>
              <a:rPr lang="fr-FR" dirty="0" smtClean="0"/>
              <a:t>journée </a:t>
            </a:r>
            <a:r>
              <a:rPr lang="fr-FR" dirty="0"/>
              <a:t>annuelle des DU de </a:t>
            </a:r>
            <a:r>
              <a:rPr lang="fr-FR" dirty="0" smtClean="0"/>
              <a:t>l’INSHS</a:t>
            </a:r>
            <a:endParaRPr lang="fr-FR" dirty="0"/>
          </a:p>
        </p:txBody>
      </p:sp>
    </p:spTree>
    <p:extLst>
      <p:ext uri="{BB962C8B-B14F-4D97-AF65-F5344CB8AC3E}">
        <p14:creationId xmlns:p14="http://schemas.microsoft.com/office/powerpoint/2010/main" val="10240675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57200" y="690435"/>
            <a:ext cx="8229600" cy="740353"/>
          </a:xfrm>
        </p:spPr>
        <p:txBody>
          <a:bodyPr>
            <a:noAutofit/>
          </a:bodyPr>
          <a:lstStyle/>
          <a:p>
            <a:pPr>
              <a:spcAft>
                <a:spcPts val="600"/>
              </a:spcAft>
            </a:pPr>
            <a:r>
              <a:rPr lang="fr-FR" sz="4000" dirty="0"/>
              <a:t>2</a:t>
            </a:r>
            <a:r>
              <a:rPr lang="fr-FR" sz="4000" dirty="0" smtClean="0"/>
              <a:t>. </a:t>
            </a:r>
            <a:r>
              <a:rPr lang="fr-FR" sz="4000" dirty="0"/>
              <a:t>Projet du LISST : axes transversaux </a:t>
            </a:r>
          </a:p>
        </p:txBody>
      </p:sp>
      <p:sp>
        <p:nvSpPr>
          <p:cNvPr id="5" name="Titre 1"/>
          <p:cNvSpPr txBox="1">
            <a:spLocks/>
          </p:cNvSpPr>
          <p:nvPr/>
        </p:nvSpPr>
        <p:spPr>
          <a:xfrm>
            <a:off x="256032" y="1828395"/>
            <a:ext cx="8229600" cy="3822192"/>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defTabSz="914400"/>
            <a:r>
              <a:rPr lang="fr-FR" sz="3100" dirty="0"/>
              <a:t>				</a:t>
            </a:r>
            <a:r>
              <a:rPr lang="fr-FR" sz="3100" dirty="0" smtClean="0">
                <a:solidFill>
                  <a:srgbClr val="FF0000"/>
                </a:solidFill>
              </a:rPr>
              <a:t>I</a:t>
            </a:r>
            <a:r>
              <a:rPr lang="fr-FR" sz="3100" dirty="0" smtClean="0"/>
              <a:t>nnovations </a:t>
            </a:r>
            <a:r>
              <a:rPr lang="fr-FR" sz="3100" dirty="0"/>
              <a:t>et </a:t>
            </a:r>
            <a:r>
              <a:rPr lang="fr-FR" sz="3100" dirty="0">
                <a:solidFill>
                  <a:srgbClr val="FF0000"/>
                </a:solidFill>
              </a:rPr>
              <a:t>S</a:t>
            </a:r>
            <a:r>
              <a:rPr lang="fr-FR" sz="3100" dirty="0"/>
              <a:t>ociété </a:t>
            </a:r>
            <a:br>
              <a:rPr lang="fr-FR" sz="3100" dirty="0"/>
            </a:br>
            <a:r>
              <a:rPr lang="fr-FR" sz="3100" dirty="0"/>
              <a:t/>
            </a:r>
            <a:br>
              <a:rPr lang="fr-FR" sz="3100" dirty="0"/>
            </a:br>
            <a:r>
              <a:rPr lang="fr-FR" sz="3100" dirty="0"/>
              <a:t>			</a:t>
            </a:r>
            <a:r>
              <a:rPr lang="fr-FR" sz="3100" dirty="0" err="1"/>
              <a:t>Parcour</a:t>
            </a:r>
            <a:r>
              <a:rPr lang="fr-FR" sz="3100" dirty="0" err="1">
                <a:solidFill>
                  <a:srgbClr val="FF0000"/>
                </a:solidFill>
              </a:rPr>
              <a:t>S</a:t>
            </a:r>
            <a:r>
              <a:rPr lang="fr-FR" sz="3100" dirty="0"/>
              <a:t> de vie et </a:t>
            </a:r>
            <a:r>
              <a:rPr lang="fr-FR" sz="3100" dirty="0">
                <a:solidFill>
                  <a:srgbClr val="FF0000"/>
                </a:solidFill>
              </a:rPr>
              <a:t>I</a:t>
            </a:r>
            <a:r>
              <a:rPr lang="fr-FR" sz="3100" dirty="0"/>
              <a:t>négalités : GESTE</a:t>
            </a:r>
            <a:r>
              <a:rPr lang="fr-FR" sz="3100" dirty="0">
                <a:solidFill>
                  <a:srgbClr val="FF0000"/>
                </a:solidFill>
              </a:rPr>
              <a:t>S</a:t>
            </a:r>
            <a:r>
              <a:rPr lang="fr-FR" sz="3100" dirty="0"/>
              <a:t/>
            </a:r>
            <a:br>
              <a:rPr lang="fr-FR" sz="3100" dirty="0"/>
            </a:br>
            <a:r>
              <a:rPr lang="fr-FR" sz="3100" dirty="0"/>
              <a:t/>
            </a:r>
            <a:br>
              <a:rPr lang="fr-FR" sz="3100" dirty="0"/>
            </a:br>
            <a:r>
              <a:rPr lang="fr-FR" sz="6000" dirty="0"/>
              <a:t>Le L</a:t>
            </a:r>
            <a:r>
              <a:rPr lang="fr-FR" sz="6000" dirty="0">
                <a:solidFill>
                  <a:srgbClr val="FF0000"/>
                </a:solidFill>
              </a:rPr>
              <a:t>I</a:t>
            </a:r>
            <a:r>
              <a:rPr lang="fr-FR" sz="6000" dirty="0"/>
              <a:t>S</a:t>
            </a:r>
            <a:r>
              <a:rPr lang="fr-FR" sz="6000" dirty="0">
                <a:solidFill>
                  <a:srgbClr val="FF0000"/>
                </a:solidFill>
              </a:rPr>
              <a:t>ST</a:t>
            </a:r>
            <a:r>
              <a:rPr lang="fr-FR" sz="6000" dirty="0"/>
              <a:t> de nos </a:t>
            </a:r>
            <a:r>
              <a:rPr lang="fr-FR" sz="3100" dirty="0">
                <a:solidFill>
                  <a:srgbClr val="FF0000"/>
                </a:solidFill>
              </a:rPr>
              <a:t>ENVIES </a:t>
            </a:r>
            <a:r>
              <a:rPr lang="fr-FR" sz="3100" dirty="0"/>
              <a:t>	</a:t>
            </a:r>
            <a:br>
              <a:rPr lang="fr-FR" sz="3100" dirty="0"/>
            </a:br>
            <a:endParaRPr lang="fr-FR" sz="3100" dirty="0"/>
          </a:p>
        </p:txBody>
      </p:sp>
      <p:sp>
        <p:nvSpPr>
          <p:cNvPr id="6" name="Titre 1"/>
          <p:cNvSpPr txBox="1">
            <a:spLocks/>
          </p:cNvSpPr>
          <p:nvPr/>
        </p:nvSpPr>
        <p:spPr>
          <a:xfrm>
            <a:off x="256032" y="2091203"/>
            <a:ext cx="5940552" cy="1091184"/>
          </a:xfrm>
          <a:prstGeom prst="rect">
            <a:avLst/>
          </a:prstGeom>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defTabSz="914400"/>
            <a:r>
              <a:rPr lang="fr-FR" sz="3100" dirty="0" err="1"/>
              <a:t>Mond</a:t>
            </a:r>
            <a:r>
              <a:rPr lang="fr-FR" sz="3100" dirty="0" err="1">
                <a:solidFill>
                  <a:srgbClr val="FF0000"/>
                </a:solidFill>
              </a:rPr>
              <a:t>i</a:t>
            </a:r>
            <a:r>
              <a:rPr lang="fr-FR" sz="3100" dirty="0" err="1"/>
              <a:t>alisation</a:t>
            </a:r>
            <a:r>
              <a:rPr lang="fr-FR" sz="3100" dirty="0" err="1">
                <a:solidFill>
                  <a:srgbClr val="FF0000"/>
                </a:solidFill>
              </a:rPr>
              <a:t>S</a:t>
            </a:r>
            <a:r>
              <a:rPr lang="fr-FR" sz="3100" dirty="0"/>
              <a:t/>
            </a:r>
            <a:br>
              <a:rPr lang="fr-FR" sz="3100" dirty="0"/>
            </a:br>
            <a:r>
              <a:rPr lang="fr-FR" sz="3100" dirty="0"/>
              <a:t>				</a:t>
            </a:r>
          </a:p>
        </p:txBody>
      </p:sp>
      <p:sp>
        <p:nvSpPr>
          <p:cNvPr id="8" name="Titre 1"/>
          <p:cNvSpPr txBox="1">
            <a:spLocks/>
          </p:cNvSpPr>
          <p:nvPr/>
        </p:nvSpPr>
        <p:spPr>
          <a:xfrm>
            <a:off x="408432" y="6075483"/>
            <a:ext cx="8278368" cy="1091184"/>
          </a:xfrm>
          <a:prstGeom prst="rect">
            <a:avLst/>
          </a:prstGeom>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defTabSz="914400"/>
            <a:r>
              <a:rPr lang="fr-FR" sz="3100" dirty="0"/>
              <a:t>D</a:t>
            </a:r>
            <a:r>
              <a:rPr lang="fr-FR" sz="3100" dirty="0">
                <a:solidFill>
                  <a:srgbClr val="FF0000"/>
                </a:solidFill>
              </a:rPr>
              <a:t>i</a:t>
            </a:r>
            <a:r>
              <a:rPr lang="fr-FR" sz="3100" dirty="0"/>
              <a:t>fférenciations </a:t>
            </a:r>
            <a:r>
              <a:rPr lang="fr-FR" sz="3100" dirty="0">
                <a:solidFill>
                  <a:srgbClr val="FF0000"/>
                </a:solidFill>
              </a:rPr>
              <a:t>T</a:t>
            </a:r>
            <a:r>
              <a:rPr lang="fr-FR" sz="3100" dirty="0"/>
              <a:t>erritoriales et actions </a:t>
            </a:r>
            <a:r>
              <a:rPr lang="fr-FR" sz="3100" dirty="0" err="1"/>
              <a:t>collective</a:t>
            </a:r>
            <a:r>
              <a:rPr lang="fr-FR" sz="3100" dirty="0" err="1">
                <a:solidFill>
                  <a:srgbClr val="FF0000"/>
                </a:solidFill>
              </a:rPr>
              <a:t>S</a:t>
            </a:r>
            <a:r>
              <a:rPr lang="fr-FR" sz="3100" dirty="0"/>
              <a:t/>
            </a:r>
            <a:br>
              <a:rPr lang="fr-FR" sz="3100" dirty="0"/>
            </a:br>
            <a:r>
              <a:rPr lang="fr-FR" sz="3100" dirty="0"/>
              <a:t>				</a:t>
            </a:r>
          </a:p>
        </p:txBody>
      </p:sp>
      <p:sp>
        <p:nvSpPr>
          <p:cNvPr id="9" name="Titre 1"/>
          <p:cNvSpPr txBox="1">
            <a:spLocks/>
          </p:cNvSpPr>
          <p:nvPr/>
        </p:nvSpPr>
        <p:spPr>
          <a:xfrm>
            <a:off x="560832" y="5002043"/>
            <a:ext cx="8278368" cy="655320"/>
          </a:xfrm>
          <a:prstGeom prst="rect">
            <a:avLst/>
          </a:prstGeom>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defTabSz="914400"/>
            <a:r>
              <a:rPr lang="fr-FR" sz="3100" dirty="0" err="1"/>
              <a:t>ENVIronnement</a:t>
            </a:r>
            <a:r>
              <a:rPr lang="fr-FR" sz="3100" dirty="0"/>
              <a:t> Et Sociétés</a:t>
            </a:r>
          </a:p>
        </p:txBody>
      </p:sp>
      <p:sp>
        <p:nvSpPr>
          <p:cNvPr id="10" name="Rectangle 9"/>
          <p:cNvSpPr/>
          <p:nvPr/>
        </p:nvSpPr>
        <p:spPr>
          <a:xfrm>
            <a:off x="457200" y="1476866"/>
            <a:ext cx="8468436" cy="723275"/>
          </a:xfrm>
          <a:prstGeom prst="rect">
            <a:avLst/>
          </a:prstGeom>
        </p:spPr>
        <p:txBody>
          <a:bodyPr wrap="square">
            <a:spAutoFit/>
          </a:bodyPr>
          <a:lstStyle/>
          <a:p>
            <a:pPr defTabSz="914400">
              <a:spcAft>
                <a:spcPts val="600"/>
              </a:spcAft>
            </a:pPr>
            <a:r>
              <a:rPr lang="fr-FR" dirty="0" smtClean="0"/>
              <a:t>Présentation par les responsables de chaque axe transversal</a:t>
            </a:r>
            <a:endParaRPr lang="fr-FR" dirty="0"/>
          </a:p>
          <a:p>
            <a:pPr defTabSz="914400">
              <a:spcAft>
                <a:spcPts val="600"/>
              </a:spcAft>
            </a:pPr>
            <a:endParaRPr lang="fr-FR" dirty="0"/>
          </a:p>
        </p:txBody>
      </p:sp>
    </p:spTree>
    <p:extLst>
      <p:ext uri="{BB962C8B-B14F-4D97-AF65-F5344CB8AC3E}">
        <p14:creationId xmlns:p14="http://schemas.microsoft.com/office/powerpoint/2010/main" val="3487458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57200" y="117223"/>
            <a:ext cx="8229600" cy="1143000"/>
          </a:xfrm>
        </p:spPr>
        <p:txBody>
          <a:bodyPr>
            <a:normAutofit/>
          </a:bodyPr>
          <a:lstStyle/>
          <a:p>
            <a:pPr defTabSz="914400"/>
            <a:r>
              <a:rPr lang="fr-FR" sz="2800" dirty="0"/>
              <a:t>Séminaires </a:t>
            </a:r>
          </a:p>
        </p:txBody>
      </p:sp>
      <p:sp>
        <p:nvSpPr>
          <p:cNvPr id="3" name="Titre 1"/>
          <p:cNvSpPr txBox="1">
            <a:spLocks/>
          </p:cNvSpPr>
          <p:nvPr/>
        </p:nvSpPr>
        <p:spPr>
          <a:xfrm>
            <a:off x="2074460" y="1091821"/>
            <a:ext cx="6612340" cy="5687707"/>
          </a:xfrm>
          <a:prstGeom prst="rect">
            <a:avLst/>
          </a:prstGeom>
        </p:spPr>
        <p:txBody>
          <a:bodyPr vert="horz" lIns="0" rIns="0" bIns="0" anchor="b">
            <a:normAutofit fontScale="625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fr-FR" sz="2800" dirty="0"/>
              <a:t>Axe Mondialisations </a:t>
            </a:r>
          </a:p>
          <a:p>
            <a:r>
              <a:rPr lang="fr-FR" sz="2800" dirty="0"/>
              <a:t>Axe ENVIES </a:t>
            </a:r>
          </a:p>
          <a:p>
            <a:r>
              <a:rPr lang="fr-FR" sz="2800" dirty="0"/>
              <a:t>Axe GESTES </a:t>
            </a:r>
          </a:p>
          <a:p>
            <a:r>
              <a:rPr lang="fr-FR" sz="2800" dirty="0"/>
              <a:t>Axe Différenciations territoriales </a:t>
            </a:r>
          </a:p>
          <a:p>
            <a:r>
              <a:rPr lang="fr-FR" sz="2800" dirty="0"/>
              <a:t>Axe Innovations et Société </a:t>
            </a:r>
          </a:p>
          <a:p>
            <a:r>
              <a:rPr lang="fr-FR" sz="2800" dirty="0"/>
              <a:t> </a:t>
            </a:r>
          </a:p>
          <a:p>
            <a:r>
              <a:rPr lang="fr-FR" sz="2800" dirty="0"/>
              <a:t>Séminaire d’Anthropologie Générale </a:t>
            </a:r>
          </a:p>
          <a:p>
            <a:r>
              <a:rPr lang="fr-FR" sz="2800" dirty="0"/>
              <a:t>Séminaire du CERS </a:t>
            </a:r>
          </a:p>
          <a:p>
            <a:r>
              <a:rPr lang="fr-FR" sz="2800" dirty="0"/>
              <a:t>Séminaire Dynamiques Rurales </a:t>
            </a:r>
          </a:p>
          <a:p>
            <a:endParaRPr lang="fr-FR" sz="2800" dirty="0" smtClean="0"/>
          </a:p>
          <a:p>
            <a:r>
              <a:rPr lang="fr-FR" sz="2800" dirty="0" smtClean="0"/>
              <a:t>Séminaire </a:t>
            </a:r>
            <a:r>
              <a:rPr lang="fr-FR" sz="2800" dirty="0"/>
              <a:t>IN SITU </a:t>
            </a:r>
          </a:p>
          <a:p>
            <a:r>
              <a:rPr lang="fr-FR" sz="2800" dirty="0"/>
              <a:t> </a:t>
            </a:r>
          </a:p>
          <a:p>
            <a:r>
              <a:rPr lang="fr-FR" sz="2800" dirty="0"/>
              <a:t>SIS – Sociétés Images et Sons </a:t>
            </a:r>
          </a:p>
          <a:p>
            <a:r>
              <a:rPr lang="fr-FR" sz="2800" dirty="0" smtClean="0">
                <a:solidFill>
                  <a:schemeClr val="tx1"/>
                </a:solidFill>
              </a:rPr>
              <a:t>Des </a:t>
            </a:r>
            <a:r>
              <a:rPr lang="fr-FR" sz="2800" dirty="0">
                <a:solidFill>
                  <a:schemeClr val="tx1"/>
                </a:solidFill>
              </a:rPr>
              <a:t>hommes et du masculin, des femmes et du féminin et les </a:t>
            </a:r>
            <a:r>
              <a:rPr lang="fr-FR" sz="2800" dirty="0" smtClean="0">
                <a:solidFill>
                  <a:schemeClr val="tx1"/>
                </a:solidFill>
              </a:rPr>
              <a:t>autres</a:t>
            </a:r>
          </a:p>
          <a:p>
            <a:r>
              <a:rPr lang="fr-FR" sz="2800" dirty="0" smtClean="0">
                <a:solidFill>
                  <a:schemeClr val="tx1"/>
                </a:solidFill>
              </a:rPr>
              <a:t>Séminaire </a:t>
            </a:r>
            <a:r>
              <a:rPr lang="fr-FR" sz="2800" dirty="0">
                <a:solidFill>
                  <a:schemeClr val="tx1"/>
                </a:solidFill>
              </a:rPr>
              <a:t>GIS BECO </a:t>
            </a:r>
            <a:endParaRPr lang="fr-FR" sz="2800" dirty="0" smtClean="0">
              <a:solidFill>
                <a:schemeClr val="tx1"/>
              </a:solidFill>
            </a:endParaRPr>
          </a:p>
          <a:p>
            <a:r>
              <a:rPr lang="fr-FR" sz="2800" dirty="0" smtClean="0"/>
              <a:t>SRM </a:t>
            </a:r>
            <a:r>
              <a:rPr lang="fr-FR" sz="2800" dirty="0"/>
              <a:t>- Savoirs, réseaux, Médiations</a:t>
            </a:r>
          </a:p>
          <a:p>
            <a:r>
              <a:rPr lang="fr-FR" sz="2800" dirty="0" err="1"/>
              <a:t>MoRéMi</a:t>
            </a:r>
            <a:r>
              <a:rPr lang="fr-FR" sz="2800" dirty="0"/>
              <a:t> – Mobilités Réseaux Migrations </a:t>
            </a:r>
          </a:p>
          <a:p>
            <a:r>
              <a:rPr lang="fr-FR" sz="2800" dirty="0"/>
              <a:t>Usages Techniques Marchés</a:t>
            </a:r>
          </a:p>
          <a:p>
            <a:r>
              <a:rPr lang="fr-FR" sz="2800" dirty="0"/>
              <a:t>Empreintes sonores </a:t>
            </a:r>
          </a:p>
          <a:p>
            <a:r>
              <a:rPr lang="fr-FR" sz="2800" dirty="0" err="1"/>
              <a:t>Géovisu</a:t>
            </a:r>
            <a:r>
              <a:rPr lang="fr-FR" sz="2800" dirty="0"/>
              <a:t> – ateliers réflexifs sur la visualisation (géo)-graphique </a:t>
            </a:r>
          </a:p>
          <a:p>
            <a:r>
              <a:rPr lang="fr-FR" sz="2800" dirty="0" err="1"/>
              <a:t>PragmaTIC</a:t>
            </a:r>
            <a:r>
              <a:rPr lang="fr-FR" sz="2800" dirty="0"/>
              <a:t> – séminaire interdisciplinaire sur l’usage des TIC</a:t>
            </a:r>
          </a:p>
          <a:p>
            <a:r>
              <a:rPr lang="fr-FR" sz="2800" dirty="0"/>
              <a:t>SEMECOL – séminaire d’écologie politique </a:t>
            </a:r>
          </a:p>
          <a:p>
            <a:r>
              <a:rPr lang="fr-FR" sz="2800" dirty="0"/>
              <a:t>Complexité </a:t>
            </a:r>
          </a:p>
        </p:txBody>
      </p:sp>
      <p:sp>
        <p:nvSpPr>
          <p:cNvPr id="4" name="Rectangle 3"/>
          <p:cNvSpPr/>
          <p:nvPr/>
        </p:nvSpPr>
        <p:spPr>
          <a:xfrm>
            <a:off x="337782" y="1249485"/>
            <a:ext cx="8468436" cy="723275"/>
          </a:xfrm>
          <a:prstGeom prst="rect">
            <a:avLst/>
          </a:prstGeom>
        </p:spPr>
        <p:txBody>
          <a:bodyPr wrap="square">
            <a:spAutoFit/>
          </a:bodyPr>
          <a:lstStyle/>
          <a:p>
            <a:pPr defTabSz="914400">
              <a:spcAft>
                <a:spcPts val="600"/>
              </a:spcAft>
            </a:pPr>
            <a:r>
              <a:rPr lang="fr-FR" dirty="0" smtClean="0"/>
              <a:t>Riche activité de séminaires, enjeu de séances communes lorsque le thème s’y prête</a:t>
            </a:r>
            <a:endParaRPr lang="fr-FR" dirty="0"/>
          </a:p>
          <a:p>
            <a:pPr defTabSz="914400">
              <a:spcAft>
                <a:spcPts val="600"/>
              </a:spcAft>
            </a:pPr>
            <a:endParaRPr lang="fr-FR" dirty="0"/>
          </a:p>
        </p:txBody>
      </p:sp>
    </p:spTree>
    <p:extLst>
      <p:ext uri="{BB962C8B-B14F-4D97-AF65-F5344CB8AC3E}">
        <p14:creationId xmlns:p14="http://schemas.microsoft.com/office/powerpoint/2010/main" val="3170519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57200" y="895154"/>
            <a:ext cx="8229600" cy="1143000"/>
          </a:xfrm>
        </p:spPr>
        <p:txBody>
          <a:bodyPr>
            <a:normAutofit fontScale="90000"/>
          </a:bodyPr>
          <a:lstStyle/>
          <a:p>
            <a:pPr defTabSz="914400">
              <a:spcAft>
                <a:spcPts val="600"/>
              </a:spcAft>
            </a:pPr>
            <a:r>
              <a:rPr lang="fr-FR" sz="4000" dirty="0"/>
              <a:t>3</a:t>
            </a:r>
            <a:r>
              <a:rPr lang="fr-FR" sz="4000" dirty="0" smtClean="0"/>
              <a:t>. </a:t>
            </a:r>
            <a:r>
              <a:rPr lang="fr-FR" sz="4000" dirty="0"/>
              <a:t>Projet du LISST : interdisciplinarité, solidarités, sociétés, territoires </a:t>
            </a:r>
          </a:p>
        </p:txBody>
      </p:sp>
      <p:sp>
        <p:nvSpPr>
          <p:cNvPr id="5" name="Titre 1"/>
          <p:cNvSpPr txBox="1">
            <a:spLocks/>
          </p:cNvSpPr>
          <p:nvPr/>
        </p:nvSpPr>
        <p:spPr>
          <a:xfrm>
            <a:off x="457200" y="2489759"/>
            <a:ext cx="8229600" cy="3199035"/>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lvl="0"/>
            <a:r>
              <a:rPr lang="fr-FR" sz="2800" dirty="0"/>
              <a:t>Interdisciplinarité </a:t>
            </a:r>
          </a:p>
          <a:p>
            <a:pPr lvl="0"/>
            <a:endParaRPr lang="fr-FR" sz="2400" dirty="0" smtClean="0"/>
          </a:p>
          <a:p>
            <a:pPr lvl="0"/>
            <a:r>
              <a:rPr lang="fr-FR" sz="2400" dirty="0" smtClean="0"/>
              <a:t>Appel </a:t>
            </a:r>
            <a:r>
              <a:rPr lang="fr-FR" sz="2400" dirty="0"/>
              <a:t>à contributions sur </a:t>
            </a:r>
          </a:p>
          <a:p>
            <a:pPr marL="457200" lvl="0" indent="-457200">
              <a:buFont typeface="Arial" panose="020B0604020202020204" pitchFamily="34" charset="0"/>
              <a:buChar char="•"/>
            </a:pPr>
            <a:r>
              <a:rPr lang="fr-FR" sz="2400" dirty="0"/>
              <a:t>les programmes ou plus largement les activités dans lesquelles une pratique interdisciplinaire est mise en œuvre, </a:t>
            </a:r>
          </a:p>
          <a:p>
            <a:pPr marL="457200" lvl="0" indent="-457200">
              <a:buFont typeface="Arial" panose="020B0604020202020204" pitchFamily="34" charset="0"/>
              <a:buChar char="•"/>
            </a:pPr>
            <a:r>
              <a:rPr lang="fr-FR" sz="2400" dirty="0"/>
              <a:t>les thématiques, disciplines, partenaires concernés, </a:t>
            </a:r>
          </a:p>
          <a:p>
            <a:pPr marL="457200" lvl="0" indent="-457200">
              <a:buFont typeface="Arial" panose="020B0604020202020204" pitchFamily="34" charset="0"/>
              <a:buChar char="•"/>
            </a:pPr>
            <a:r>
              <a:rPr lang="fr-FR" sz="2400" dirty="0"/>
              <a:t>ce qui y rend l’interdisciplinarité nécessaire. </a:t>
            </a:r>
          </a:p>
          <a:p>
            <a:pPr defTabSz="914400"/>
            <a:endParaRPr lang="fr-FR" sz="2800" dirty="0"/>
          </a:p>
        </p:txBody>
      </p:sp>
      <p:sp>
        <p:nvSpPr>
          <p:cNvPr id="4" name="Rectangle 3"/>
          <p:cNvSpPr/>
          <p:nvPr/>
        </p:nvSpPr>
        <p:spPr>
          <a:xfrm>
            <a:off x="237130" y="5707274"/>
            <a:ext cx="8669740" cy="1000274"/>
          </a:xfrm>
          <a:prstGeom prst="rect">
            <a:avLst/>
          </a:prstGeom>
        </p:spPr>
        <p:txBody>
          <a:bodyPr wrap="square">
            <a:spAutoFit/>
          </a:bodyPr>
          <a:lstStyle/>
          <a:p>
            <a:pPr defTabSz="914400">
              <a:spcAft>
                <a:spcPts val="600"/>
              </a:spcAft>
            </a:pPr>
            <a:r>
              <a:rPr lang="fr-FR" dirty="0" smtClean="0"/>
              <a:t>Suite aux contributions reçues, présentation par M. Pouzenc d’une synthèse élaborée avec A. Carbonnel et S. Haouès-Jouve</a:t>
            </a:r>
            <a:endParaRPr lang="fr-FR" dirty="0"/>
          </a:p>
          <a:p>
            <a:pPr defTabSz="914400">
              <a:spcAft>
                <a:spcPts val="600"/>
              </a:spcAft>
            </a:pPr>
            <a:endParaRPr lang="fr-FR" dirty="0"/>
          </a:p>
        </p:txBody>
      </p:sp>
    </p:spTree>
    <p:extLst>
      <p:ext uri="{BB962C8B-B14F-4D97-AF65-F5344CB8AC3E}">
        <p14:creationId xmlns:p14="http://schemas.microsoft.com/office/powerpoint/2010/main" val="640806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57200" y="690434"/>
            <a:ext cx="8229600" cy="565156"/>
          </a:xfrm>
        </p:spPr>
        <p:txBody>
          <a:bodyPr>
            <a:normAutofit/>
          </a:bodyPr>
          <a:lstStyle/>
          <a:p>
            <a:pPr lvl="0"/>
            <a:r>
              <a:rPr lang="fr-FR" sz="2800" dirty="0"/>
              <a:t>Interdisciplinarité </a:t>
            </a:r>
          </a:p>
        </p:txBody>
      </p:sp>
      <p:sp>
        <p:nvSpPr>
          <p:cNvPr id="5" name="Titre 1"/>
          <p:cNvSpPr txBox="1">
            <a:spLocks/>
          </p:cNvSpPr>
          <p:nvPr/>
        </p:nvSpPr>
        <p:spPr>
          <a:xfrm>
            <a:off x="457200" y="1528550"/>
            <a:ext cx="8229600" cy="5145206"/>
          </a:xfrm>
          <a:prstGeom prst="rect">
            <a:avLst/>
          </a:prstGeom>
        </p:spPr>
        <p:txBody>
          <a:bodyPr vert="horz" lIns="0" rIns="0" bIns="0" anchor="b">
            <a:normAutofit lnSpcReduction="1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fr-FR" sz="2800" dirty="0"/>
              <a:t>Diversité d’objets </a:t>
            </a:r>
          </a:p>
          <a:p>
            <a:r>
              <a:rPr lang="fr-FR" sz="2200" dirty="0"/>
              <a:t>usages du numérique, réseaux sociaux, croissance métropolitaine, projet d’urbanisme, </a:t>
            </a:r>
            <a:r>
              <a:rPr lang="fr-FR" sz="2200" dirty="0" smtClean="0"/>
              <a:t>cadre de vie, empreintes </a:t>
            </a:r>
            <a:r>
              <a:rPr lang="fr-FR" sz="2200" dirty="0"/>
              <a:t>sonores, manières d’habiter, parcours de vie, chômage, vieillissement, transition écologique, recyclage des déchets, environnement nocturne,  climat, incendies, risques de désastres, vigne et vin, installation agricole, animaux, marchés des biotechnologies alimentaires</a:t>
            </a:r>
          </a:p>
          <a:p>
            <a:pPr lvl="0"/>
            <a:endParaRPr lang="fr-FR" sz="2200" dirty="0"/>
          </a:p>
          <a:p>
            <a:pPr lvl="0"/>
            <a:r>
              <a:rPr lang="fr-FR" sz="2800" dirty="0"/>
              <a:t>Diversité de disciplines engagées </a:t>
            </a:r>
          </a:p>
          <a:p>
            <a:pPr lvl="0"/>
            <a:r>
              <a:rPr lang="fr-FR" sz="2200" dirty="0"/>
              <a:t>Entre SHS,   SHS – Informatique, SHS – Chimie et Physique, SHS – Cinéma, SHS – Ecologie, Sociologie – Sciences du vivant, Géographie – Géosciences, SHS/Sciences de </a:t>
            </a:r>
            <a:r>
              <a:rPr lang="fr-FR" sz="2200" dirty="0" smtClean="0"/>
              <a:t>l'environnement, SHS </a:t>
            </a:r>
            <a:r>
              <a:rPr lang="fr-FR" sz="2200" dirty="0"/>
              <a:t>– Maths, SHS – Littérature – Chimie – Œnologie – Géologie </a:t>
            </a:r>
          </a:p>
          <a:p>
            <a:pPr lvl="0"/>
            <a:endParaRPr lang="fr-FR" sz="2200" dirty="0"/>
          </a:p>
          <a:p>
            <a:r>
              <a:rPr lang="fr-FR" sz="2800" dirty="0"/>
              <a:t>Diversité de pratiques  </a:t>
            </a:r>
          </a:p>
          <a:p>
            <a:pPr lvl="0"/>
            <a:r>
              <a:rPr lang="fr-FR" sz="2200" dirty="0"/>
              <a:t>programmes de recherche, séminaires, colloques  </a:t>
            </a:r>
          </a:p>
        </p:txBody>
      </p:sp>
    </p:spTree>
    <p:extLst>
      <p:ext uri="{BB962C8B-B14F-4D97-AF65-F5344CB8AC3E}">
        <p14:creationId xmlns:p14="http://schemas.microsoft.com/office/powerpoint/2010/main" val="31328959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57200" y="772322"/>
            <a:ext cx="8229600" cy="565156"/>
          </a:xfrm>
        </p:spPr>
        <p:txBody>
          <a:bodyPr>
            <a:normAutofit/>
          </a:bodyPr>
          <a:lstStyle/>
          <a:p>
            <a:pPr lvl="0"/>
            <a:r>
              <a:rPr lang="fr-FR" sz="2800" dirty="0"/>
              <a:t>Interdisciplinarité </a:t>
            </a:r>
          </a:p>
        </p:txBody>
      </p:sp>
      <p:sp>
        <p:nvSpPr>
          <p:cNvPr id="5" name="Titre 1"/>
          <p:cNvSpPr txBox="1">
            <a:spLocks/>
          </p:cNvSpPr>
          <p:nvPr/>
        </p:nvSpPr>
        <p:spPr>
          <a:xfrm>
            <a:off x="457200" y="1419368"/>
            <a:ext cx="8229600" cy="5240740"/>
          </a:xfrm>
          <a:prstGeom prst="rect">
            <a:avLst/>
          </a:prstGeom>
        </p:spPr>
        <p:txBody>
          <a:bodyPr vert="horz" lIns="0" rIns="0" bIns="0" anchor="b">
            <a:normAutofit fontScale="92500" lnSpcReduction="1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lvl="0"/>
            <a:r>
              <a:rPr lang="fr-FR" sz="2800" dirty="0"/>
              <a:t>Ce qui rend l’interdisciplinarité nécessaire </a:t>
            </a:r>
            <a:endParaRPr lang="fr-FR" sz="2200" dirty="0"/>
          </a:p>
          <a:p>
            <a:pPr lvl="0"/>
            <a:r>
              <a:rPr lang="fr-FR" sz="2200" dirty="0"/>
              <a:t>La nature de l’objet étudié </a:t>
            </a:r>
          </a:p>
          <a:p>
            <a:pPr lvl="0"/>
            <a:r>
              <a:rPr lang="fr-FR" sz="2200" dirty="0"/>
              <a:t>Des besoins méthodologiques </a:t>
            </a:r>
          </a:p>
          <a:p>
            <a:pPr lvl="0"/>
            <a:r>
              <a:rPr lang="fr-FR" sz="2200" dirty="0"/>
              <a:t>Croiser différents regards sur un même objet </a:t>
            </a:r>
          </a:p>
          <a:p>
            <a:pPr lvl="0"/>
            <a:r>
              <a:rPr lang="fr-FR" sz="2200" dirty="0"/>
              <a:t>Notion commune à plusieurs disciplines </a:t>
            </a:r>
          </a:p>
          <a:p>
            <a:pPr lvl="0"/>
            <a:r>
              <a:rPr lang="fr-FR" sz="2200" dirty="0"/>
              <a:t>Une approche épistémologique </a:t>
            </a:r>
          </a:p>
          <a:p>
            <a:pPr lvl="0"/>
            <a:r>
              <a:rPr lang="fr-FR" sz="2200" dirty="0"/>
              <a:t>Une demande sociale à laquelle une discipline seule ne peut répondre </a:t>
            </a:r>
          </a:p>
          <a:p>
            <a:pPr lvl="0"/>
            <a:endParaRPr lang="fr-FR" sz="2200" dirty="0"/>
          </a:p>
          <a:p>
            <a:pPr lvl="0"/>
            <a:r>
              <a:rPr lang="fr-FR" sz="2800" dirty="0"/>
              <a:t>Des conceptions différentes de l’interdisciplinarité </a:t>
            </a:r>
          </a:p>
          <a:p>
            <a:pPr lvl="0"/>
            <a:r>
              <a:rPr lang="fr-FR" sz="2200" dirty="0"/>
              <a:t>Interdisciplinaire / Transdisciplinaire </a:t>
            </a:r>
          </a:p>
          <a:p>
            <a:pPr lvl="0"/>
            <a:r>
              <a:rPr lang="fr-FR" sz="2200" dirty="0"/>
              <a:t>Utilisation d’outils d’autres disciplines </a:t>
            </a:r>
          </a:p>
          <a:p>
            <a:pPr lvl="0"/>
            <a:r>
              <a:rPr lang="fr-FR" sz="2200" dirty="0"/>
              <a:t>Coproduction de connaissances </a:t>
            </a:r>
          </a:p>
          <a:p>
            <a:pPr lvl="0"/>
            <a:r>
              <a:rPr lang="fr-FR" sz="2200" dirty="0"/>
              <a:t>Transfert de connaissances </a:t>
            </a:r>
          </a:p>
          <a:p>
            <a:pPr lvl="0"/>
            <a:r>
              <a:rPr lang="fr-FR" sz="2200" dirty="0"/>
              <a:t>Recherche action participative </a:t>
            </a:r>
          </a:p>
          <a:p>
            <a:pPr lvl="0"/>
            <a:r>
              <a:rPr lang="fr-FR" sz="2200" dirty="0"/>
              <a:t>Notion commune </a:t>
            </a:r>
          </a:p>
          <a:p>
            <a:pPr lvl="0"/>
            <a:r>
              <a:rPr lang="fr-FR" sz="2200" dirty="0"/>
              <a:t>Trouver une cohérence des paradigmes </a:t>
            </a:r>
          </a:p>
          <a:p>
            <a:pPr lvl="0"/>
            <a:r>
              <a:rPr lang="fr-FR" sz="2200" dirty="0"/>
              <a:t>Mobiliser une communauté scientifique pour répondre à une demande sociale</a:t>
            </a:r>
          </a:p>
        </p:txBody>
      </p:sp>
    </p:spTree>
    <p:extLst>
      <p:ext uri="{BB962C8B-B14F-4D97-AF65-F5344CB8AC3E}">
        <p14:creationId xmlns:p14="http://schemas.microsoft.com/office/powerpoint/2010/main" val="36494259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57200" y="772322"/>
            <a:ext cx="8229600" cy="565156"/>
          </a:xfrm>
        </p:spPr>
        <p:txBody>
          <a:bodyPr>
            <a:normAutofit/>
          </a:bodyPr>
          <a:lstStyle/>
          <a:p>
            <a:pPr lvl="0"/>
            <a:r>
              <a:rPr lang="fr-FR" sz="2800" dirty="0"/>
              <a:t>Interdisciplinarité </a:t>
            </a:r>
          </a:p>
        </p:txBody>
      </p:sp>
      <p:sp>
        <p:nvSpPr>
          <p:cNvPr id="5" name="Titre 1"/>
          <p:cNvSpPr txBox="1">
            <a:spLocks/>
          </p:cNvSpPr>
          <p:nvPr/>
        </p:nvSpPr>
        <p:spPr>
          <a:xfrm>
            <a:off x="457200" y="1705970"/>
            <a:ext cx="8229600" cy="4189863"/>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lvl="0"/>
            <a:r>
              <a:rPr lang="fr-FR" sz="2800" dirty="0"/>
              <a:t>Comment l’accompagner au niveau du labo ? </a:t>
            </a:r>
          </a:p>
          <a:p>
            <a:pPr lvl="0"/>
            <a:endParaRPr lang="fr-FR" sz="2800" dirty="0"/>
          </a:p>
          <a:p>
            <a:pPr lvl="0"/>
            <a:endParaRPr lang="fr-FR" sz="2800" dirty="0"/>
          </a:p>
          <a:p>
            <a:pPr lvl="0"/>
            <a:r>
              <a:rPr lang="fr-FR" sz="2400" dirty="0"/>
              <a:t>Renforcement sur des méthodologies issues d’autres disciplines ? </a:t>
            </a:r>
          </a:p>
          <a:p>
            <a:pPr lvl="0"/>
            <a:endParaRPr lang="fr-FR" sz="2400" dirty="0"/>
          </a:p>
          <a:p>
            <a:pPr lvl="0"/>
            <a:r>
              <a:rPr lang="fr-FR" sz="2400" dirty="0"/>
              <a:t>Prise en compte de « maturités » et de temporalités différentes dans les collaborations interdisciplinaires ? </a:t>
            </a:r>
          </a:p>
          <a:p>
            <a:pPr lvl="0"/>
            <a:endParaRPr lang="fr-FR" sz="2400" dirty="0"/>
          </a:p>
          <a:p>
            <a:pPr defTabSz="914400"/>
            <a:endParaRPr lang="fr-FR" sz="2800" dirty="0"/>
          </a:p>
        </p:txBody>
      </p:sp>
      <p:sp>
        <p:nvSpPr>
          <p:cNvPr id="4" name="Rectangle 3"/>
          <p:cNvSpPr/>
          <p:nvPr/>
        </p:nvSpPr>
        <p:spPr>
          <a:xfrm>
            <a:off x="337782" y="5393775"/>
            <a:ext cx="8468436" cy="1277273"/>
          </a:xfrm>
          <a:prstGeom prst="rect">
            <a:avLst/>
          </a:prstGeom>
        </p:spPr>
        <p:txBody>
          <a:bodyPr wrap="square">
            <a:spAutoFit/>
          </a:bodyPr>
          <a:lstStyle/>
          <a:p>
            <a:pPr defTabSz="914400">
              <a:spcAft>
                <a:spcPts val="600"/>
              </a:spcAft>
            </a:pPr>
            <a:r>
              <a:rPr lang="fr-FR" dirty="0" smtClean="0"/>
              <a:t>Discussion en séance : dans le projet du labo, important de montrer la place des personnels d’appui à la recherche dans la construction des questions de recherche et de l’interdisciplinarité. </a:t>
            </a:r>
            <a:endParaRPr lang="fr-FR" dirty="0"/>
          </a:p>
          <a:p>
            <a:pPr defTabSz="914400">
              <a:spcAft>
                <a:spcPts val="600"/>
              </a:spcAft>
            </a:pPr>
            <a:endParaRPr lang="fr-FR" dirty="0"/>
          </a:p>
        </p:txBody>
      </p:sp>
    </p:spTree>
    <p:extLst>
      <p:ext uri="{BB962C8B-B14F-4D97-AF65-F5344CB8AC3E}">
        <p14:creationId xmlns:p14="http://schemas.microsoft.com/office/powerpoint/2010/main" val="909798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57200" y="730562"/>
            <a:ext cx="8229600" cy="522166"/>
          </a:xfrm>
        </p:spPr>
        <p:txBody>
          <a:bodyPr>
            <a:normAutofit/>
          </a:bodyPr>
          <a:lstStyle/>
          <a:p>
            <a:pPr defTabSz="914400">
              <a:spcAft>
                <a:spcPts val="600"/>
              </a:spcAft>
            </a:pPr>
            <a:r>
              <a:rPr lang="fr-FR" sz="2800" dirty="0"/>
              <a:t>Solidarités, Sociétés, Territoires </a:t>
            </a:r>
          </a:p>
        </p:txBody>
      </p:sp>
      <p:sp>
        <p:nvSpPr>
          <p:cNvPr id="5" name="Titre 1"/>
          <p:cNvSpPr txBox="1">
            <a:spLocks/>
          </p:cNvSpPr>
          <p:nvPr/>
        </p:nvSpPr>
        <p:spPr>
          <a:xfrm>
            <a:off x="457200" y="1690824"/>
            <a:ext cx="8229600" cy="5074920"/>
          </a:xfrm>
          <a:prstGeom prst="rect">
            <a:avLst/>
          </a:prstGeom>
        </p:spPr>
        <p:txBody>
          <a:bodyPr vert="horz" lIns="0" rIns="0" bIns="0" anchor="b">
            <a:normAutofit fontScale="625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fontAlgn="base"/>
            <a:r>
              <a:rPr lang="fr-FR" sz="2800" dirty="0"/>
              <a:t>« Le Laboratoire Interdisciplinaire Solidarités, Sociétés, Territoires (LISST) est un laboratoire qui réunit plusieurs disciplines des Sciences Humaines et Sociales (anthropologie, études urbaines et rurales, géographie, sociologie mais aussi économie, psychologie ou sciences de gestion) dont la mobilisation conjointe permet d’éclairer quelques-unes des transformations les plus significatives du monde contemporain et s’intéresse aux : </a:t>
            </a:r>
          </a:p>
          <a:p>
            <a:pPr fontAlgn="base"/>
            <a:endParaRPr lang="fr-FR" sz="2800" dirty="0"/>
          </a:p>
          <a:p>
            <a:pPr fontAlgn="base"/>
            <a:r>
              <a:rPr lang="fr-FR" sz="2800" b="1" dirty="0"/>
              <a:t>Solidarités</a:t>
            </a:r>
            <a:r>
              <a:rPr lang="fr-FR" sz="2800" dirty="0"/>
              <a:t> : à leur forme qu’il s’agisse d’agencements spontanés ou des dispositifs dans le cadre des politiques publiques. </a:t>
            </a:r>
          </a:p>
          <a:p>
            <a:pPr fontAlgn="base"/>
            <a:r>
              <a:rPr lang="fr-FR" sz="2800" dirty="0"/>
              <a:t/>
            </a:r>
            <a:br>
              <a:rPr lang="fr-FR" sz="2800" dirty="0"/>
            </a:br>
            <a:r>
              <a:rPr lang="fr-FR" sz="2800" b="1" dirty="0"/>
              <a:t>Sociétés</a:t>
            </a:r>
            <a:r>
              <a:rPr lang="fr-FR" sz="2800" dirty="0"/>
              <a:t> : globalisation et/ou fragmentation des mondes sociaux, production des inégalités. </a:t>
            </a:r>
          </a:p>
          <a:p>
            <a:pPr fontAlgn="base"/>
            <a:r>
              <a:rPr lang="fr-FR" sz="2800" dirty="0"/>
              <a:t/>
            </a:r>
            <a:br>
              <a:rPr lang="fr-FR" sz="2800" dirty="0"/>
            </a:br>
            <a:r>
              <a:rPr lang="fr-FR" sz="2800" b="1" dirty="0"/>
              <a:t>Territoires</a:t>
            </a:r>
            <a:r>
              <a:rPr lang="fr-FR" sz="2800" dirty="0"/>
              <a:t> : pas simplement comme « surface » mais comme une composante des dynamiques sociales. </a:t>
            </a:r>
          </a:p>
          <a:p>
            <a:r>
              <a:rPr lang="fr-FR" sz="2800" dirty="0"/>
              <a:t> </a:t>
            </a:r>
          </a:p>
          <a:p>
            <a:r>
              <a:rPr lang="fr-FR" sz="2800" b="1" dirty="0"/>
              <a:t>La transversalité du projet scientifique du LISST </a:t>
            </a:r>
            <a:r>
              <a:rPr lang="fr-FR" sz="2800" dirty="0"/>
              <a:t>réside dans la volonté de questionner les modes de production des inégalités et des solidarités à différentes échelles, du local au global, à travers diverses thématiques telles que la transmission, les réseaux sociaux, la santé, l’environnement, les migrations, la mondialisation, le genre, les religions… et l'attention portée à la dimension spatiale et temporelle des réalités sociales. » </a:t>
            </a:r>
          </a:p>
          <a:p>
            <a:pPr defTabSz="914400"/>
            <a:endParaRPr lang="fr-FR" sz="2800" dirty="0"/>
          </a:p>
        </p:txBody>
      </p:sp>
      <p:sp>
        <p:nvSpPr>
          <p:cNvPr id="4" name="Rectangle 3"/>
          <p:cNvSpPr/>
          <p:nvPr/>
        </p:nvSpPr>
        <p:spPr>
          <a:xfrm>
            <a:off x="457200" y="1272148"/>
            <a:ext cx="8468436" cy="723275"/>
          </a:xfrm>
          <a:prstGeom prst="rect">
            <a:avLst/>
          </a:prstGeom>
        </p:spPr>
        <p:txBody>
          <a:bodyPr wrap="square">
            <a:spAutoFit/>
          </a:bodyPr>
          <a:lstStyle/>
          <a:p>
            <a:pPr defTabSz="914400">
              <a:spcAft>
                <a:spcPts val="600"/>
              </a:spcAft>
            </a:pPr>
            <a:r>
              <a:rPr lang="fr-FR" dirty="0" smtClean="0"/>
              <a:t>Présentation du LISST sur son site internet : </a:t>
            </a:r>
            <a:endParaRPr lang="fr-FR" dirty="0"/>
          </a:p>
          <a:p>
            <a:pPr defTabSz="914400">
              <a:spcAft>
                <a:spcPts val="600"/>
              </a:spcAft>
            </a:pPr>
            <a:endParaRPr lang="fr-FR" dirty="0"/>
          </a:p>
        </p:txBody>
      </p:sp>
    </p:spTree>
    <p:extLst>
      <p:ext uri="{BB962C8B-B14F-4D97-AF65-F5344CB8AC3E}">
        <p14:creationId xmlns:p14="http://schemas.microsoft.com/office/powerpoint/2010/main" val="11670767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
  <a:themeElements>
    <a:clrScheme name="Flux">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x">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Flux.thmx</Template>
  <TotalTime>1181</TotalTime>
  <Words>515</Words>
  <Application>Microsoft Office PowerPoint</Application>
  <PresentationFormat>Affichage à l'écran (4:3)</PresentationFormat>
  <Paragraphs>105</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Calibri</vt:lpstr>
      <vt:lpstr>Constantia</vt:lpstr>
      <vt:lpstr>Wingdings 2</vt:lpstr>
      <vt:lpstr>Flux</vt:lpstr>
      <vt:lpstr>AG du LISST - 15 avril 2019</vt:lpstr>
      <vt:lpstr>1. Informations des tutelles</vt:lpstr>
      <vt:lpstr>2. Projet du LISST : axes transversaux </vt:lpstr>
      <vt:lpstr>Séminaires </vt:lpstr>
      <vt:lpstr>3. Projet du LISST : interdisciplinarité, solidarités, sociétés, territoires </vt:lpstr>
      <vt:lpstr>Interdisciplinarité </vt:lpstr>
      <vt:lpstr>Interdisciplinarité </vt:lpstr>
      <vt:lpstr>Interdisciplinarité </vt:lpstr>
      <vt:lpstr>Solidarités, Sociétés, Territoires </vt:lpstr>
      <vt:lpstr>Présentation PowerPoint</vt:lpstr>
    </vt:vector>
  </TitlesOfParts>
  <Company>VP-CS UTM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Conférence de la recherche</dc:title>
  <dc:creator>Marie-Christine Jaillet</dc:creator>
  <cp:lastModifiedBy>POUZENC Michael</cp:lastModifiedBy>
  <cp:revision>146</cp:revision>
  <dcterms:created xsi:type="dcterms:W3CDTF">2011-05-29T20:39:09Z</dcterms:created>
  <dcterms:modified xsi:type="dcterms:W3CDTF">2019-07-15T04:54:37Z</dcterms:modified>
</cp:coreProperties>
</file>