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88" r:id="rId2"/>
    <p:sldId id="298" r:id="rId3"/>
    <p:sldId id="327" r:id="rId4"/>
    <p:sldId id="267" r:id="rId5"/>
    <p:sldId id="299" r:id="rId6"/>
    <p:sldId id="328" r:id="rId7"/>
    <p:sldId id="331" r:id="rId8"/>
    <p:sldId id="333" r:id="rId9"/>
    <p:sldId id="329" r:id="rId10"/>
    <p:sldId id="334" r:id="rId11"/>
    <p:sldId id="330" r:id="rId12"/>
    <p:sldId id="335" r:id="rId13"/>
    <p:sldId id="326" r:id="rId14"/>
    <p:sldId id="310" r:id="rId15"/>
    <p:sldId id="315" r:id="rId16"/>
    <p:sldId id="311" r:id="rId17"/>
    <p:sldId id="336" r:id="rId18"/>
    <p:sldId id="323" r:id="rId19"/>
    <p:sldId id="324" r:id="rId20"/>
    <p:sldId id="325" r:id="rId21"/>
    <p:sldId id="338" r:id="rId22"/>
    <p:sldId id="332" r:id="rId23"/>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5"/>
    <p:restoredTop sz="94710"/>
  </p:normalViewPr>
  <p:slideViewPr>
    <p:cSldViewPr snapToGrid="0" snapToObjects="1">
      <p:cViewPr varScale="1">
        <p:scale>
          <a:sx n="70" d="100"/>
          <a:sy n="70" d="100"/>
        </p:scale>
        <p:origin x="13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32C7C4-9CB0-814E-8231-57A3EB8DCD01}" type="datetimeFigureOut">
              <a:rPr lang="fr-FR" smtClean="0"/>
              <a:t>15/07/2019</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48663D-6AF4-834B-A26C-92B578552937}" type="slidenum">
              <a:rPr lang="fr-FR" smtClean="0"/>
              <a:t>‹N°›</a:t>
            </a:fld>
            <a:endParaRPr lang="fr-FR"/>
          </a:p>
        </p:txBody>
      </p:sp>
    </p:spTree>
    <p:extLst>
      <p:ext uri="{BB962C8B-B14F-4D97-AF65-F5344CB8AC3E}">
        <p14:creationId xmlns:p14="http://schemas.microsoft.com/office/powerpoint/2010/main" val="3787725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348064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2952176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3229591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2256870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56490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8924A47-CAB5-664A-A2AA-6DC78A24E1A0}" type="datetimeFigureOut">
              <a:rPr lang="fr-FR" smtClean="0"/>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2950632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8924A47-CAB5-664A-A2AA-6DC78A24E1A0}" type="datetimeFigureOut">
              <a:rPr lang="fr-FR" smtClean="0"/>
              <a:t>15/07/2019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2624743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38924A47-CAB5-664A-A2AA-6DC78A24E1A0}" type="datetimeFigureOut">
              <a:rPr lang="fr-FR" smtClean="0"/>
              <a:t>15/07/2019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1162519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8924A47-CAB5-664A-A2AA-6DC78A24E1A0}" type="datetimeFigureOut">
              <a:rPr lang="fr-FR" smtClean="0"/>
              <a:t>15/07/2019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419086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38924A47-CAB5-664A-A2AA-6DC78A24E1A0}" type="datetimeFigureOut">
              <a:rPr lang="fr-FR" smtClean="0"/>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50217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38924A47-CAB5-664A-A2AA-6DC78A24E1A0}" type="datetimeFigureOut">
              <a:rPr lang="fr-FR" smtClean="0"/>
              <a:t>15/07/2019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D47F6C-1C4E-A341-AF9D-3FB6A5C79E79}" type="slidenum">
              <a:rPr lang="fr-FR" smtClean="0"/>
              <a:t>‹N°›</a:t>
            </a:fld>
            <a:endParaRPr lang="fr-FR"/>
          </a:p>
        </p:txBody>
      </p:sp>
    </p:spTree>
    <p:extLst>
      <p:ext uri="{BB962C8B-B14F-4D97-AF65-F5344CB8AC3E}">
        <p14:creationId xmlns:p14="http://schemas.microsoft.com/office/powerpoint/2010/main" val="795058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24A47-CAB5-664A-A2AA-6DC78A24E1A0}" type="datetimeFigureOut">
              <a:rPr lang="fr-FR" smtClean="0"/>
              <a:t>15/07/2019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D47F6C-1C4E-A341-AF9D-3FB6A5C79E79}" type="slidenum">
              <a:rPr lang="fr-FR" smtClean="0"/>
              <a:t>‹N°›</a:t>
            </a:fld>
            <a:endParaRPr lang="fr-FR"/>
          </a:p>
        </p:txBody>
      </p:sp>
    </p:spTree>
    <p:extLst>
      <p:ext uri="{BB962C8B-B14F-4D97-AF65-F5344CB8AC3E}">
        <p14:creationId xmlns:p14="http://schemas.microsoft.com/office/powerpoint/2010/main" val="3353155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58800" y="182366"/>
            <a:ext cx="7772400" cy="799042"/>
          </a:xfrm>
        </p:spPr>
        <p:txBody>
          <a:bodyPr/>
          <a:lstStyle/>
          <a:p>
            <a:r>
              <a:rPr lang="fr-FR" dirty="0"/>
              <a:t>AG du LISST</a:t>
            </a:r>
          </a:p>
        </p:txBody>
      </p:sp>
      <p:sp>
        <p:nvSpPr>
          <p:cNvPr id="3" name="Sous-titre 2"/>
          <p:cNvSpPr>
            <a:spLocks noGrp="1"/>
          </p:cNvSpPr>
          <p:nvPr>
            <p:ph type="subTitle" idx="1"/>
          </p:nvPr>
        </p:nvSpPr>
        <p:spPr>
          <a:xfrm>
            <a:off x="1371600" y="896725"/>
            <a:ext cx="6400800" cy="635000"/>
          </a:xfrm>
        </p:spPr>
        <p:txBody>
          <a:bodyPr>
            <a:normAutofit/>
          </a:bodyPr>
          <a:lstStyle/>
          <a:p>
            <a:r>
              <a:rPr lang="fr-FR" dirty="0"/>
              <a:t>21/05/2019</a:t>
            </a:r>
          </a:p>
        </p:txBody>
      </p:sp>
      <p:sp>
        <p:nvSpPr>
          <p:cNvPr id="4" name="Rectangle 3"/>
          <p:cNvSpPr/>
          <p:nvPr/>
        </p:nvSpPr>
        <p:spPr>
          <a:xfrm>
            <a:off x="465667" y="1531041"/>
            <a:ext cx="8255000" cy="5262979"/>
          </a:xfrm>
          <a:prstGeom prst="rect">
            <a:avLst/>
          </a:prstGeom>
        </p:spPr>
        <p:txBody>
          <a:bodyPr wrap="square">
            <a:spAutoFit/>
          </a:bodyPr>
          <a:lstStyle/>
          <a:p>
            <a:pPr algn="just"/>
            <a:r>
              <a:rPr lang="fr-FR" sz="1600" dirty="0"/>
              <a:t>L’AG du 21/05/2019 est la dernière réunion collective concernant la préparation du quinquennal.</a:t>
            </a:r>
          </a:p>
          <a:p>
            <a:pPr algn="just"/>
            <a:endParaRPr lang="fr-FR" sz="1600" dirty="0"/>
          </a:p>
          <a:p>
            <a:pPr algn="just"/>
            <a:r>
              <a:rPr lang="fr-FR" sz="1600" dirty="0"/>
              <a:t>Ordre du jour:</a:t>
            </a:r>
          </a:p>
          <a:p>
            <a:endParaRPr lang="fr-FR" sz="1600" b="1" dirty="0"/>
          </a:p>
          <a:p>
            <a:r>
              <a:rPr lang="fr-FR" sz="1600" b="1" dirty="0"/>
              <a:t>10h30</a:t>
            </a:r>
            <a:r>
              <a:rPr lang="fr-FR" sz="1600" dirty="0"/>
              <a:t> - Accueil café, salle F 422/423</a:t>
            </a:r>
          </a:p>
          <a:p>
            <a:r>
              <a:rPr lang="fr-FR" sz="1600" dirty="0"/>
              <a:t/>
            </a:r>
            <a:br>
              <a:rPr lang="fr-FR" sz="1600" dirty="0"/>
            </a:br>
            <a:r>
              <a:rPr lang="fr-FR" sz="1600" b="1" dirty="0"/>
              <a:t>11h00</a:t>
            </a:r>
            <a:r>
              <a:rPr lang="fr-FR" sz="1600" dirty="0"/>
              <a:t> - Assemblée générale, salle F 422/423</a:t>
            </a:r>
          </a:p>
          <a:p>
            <a:r>
              <a:rPr lang="fr-FR" sz="1600" dirty="0"/>
              <a:t>Eléments de bilan :</a:t>
            </a:r>
          </a:p>
          <a:p>
            <a:r>
              <a:rPr lang="fr-FR" sz="1600" dirty="0"/>
              <a:t>Que devons-nous produire ? (rappel)</a:t>
            </a:r>
          </a:p>
          <a:p>
            <a:r>
              <a:rPr lang="fr-FR" sz="1600" dirty="0"/>
              <a:t>Où en sommes-nous ?</a:t>
            </a:r>
          </a:p>
          <a:p>
            <a:endParaRPr lang="fr-FR" sz="1600" dirty="0"/>
          </a:p>
          <a:p>
            <a:r>
              <a:rPr lang="fr-FR" sz="1600" dirty="0"/>
              <a:t>Eléments de projet :</a:t>
            </a:r>
          </a:p>
          <a:p>
            <a:r>
              <a:rPr lang="fr-FR" sz="1600" dirty="0"/>
              <a:t>L’analyse SWOT (</a:t>
            </a:r>
            <a:r>
              <a:rPr lang="fr-FR" sz="1600" dirty="0" err="1"/>
              <a:t>Strengths</a:t>
            </a:r>
            <a:r>
              <a:rPr lang="fr-FR" sz="1600" dirty="0"/>
              <a:t> (forces), </a:t>
            </a:r>
            <a:r>
              <a:rPr lang="fr-FR" sz="1600" dirty="0" err="1"/>
              <a:t>Weaknesses</a:t>
            </a:r>
            <a:r>
              <a:rPr lang="fr-FR" sz="1600" dirty="0"/>
              <a:t> (faiblesses), </a:t>
            </a:r>
            <a:r>
              <a:rPr lang="fr-FR" sz="1600" dirty="0" err="1"/>
              <a:t>Opportunities</a:t>
            </a:r>
            <a:r>
              <a:rPr lang="fr-FR" sz="1600" dirty="0"/>
              <a:t> (opportunités), </a:t>
            </a:r>
            <a:r>
              <a:rPr lang="fr-FR" sz="1600" dirty="0" err="1"/>
              <a:t>Threats</a:t>
            </a:r>
            <a:r>
              <a:rPr lang="fr-FR" sz="1600" dirty="0"/>
              <a:t> (menaces))</a:t>
            </a:r>
          </a:p>
          <a:p>
            <a:r>
              <a:rPr lang="fr-FR" sz="1600" dirty="0"/>
              <a:t>Les orientations scientifiques </a:t>
            </a:r>
            <a:endParaRPr lang="fr-FR" sz="1600" dirty="0">
              <a:solidFill>
                <a:srgbClr val="00B050"/>
              </a:solidFill>
            </a:endParaRPr>
          </a:p>
          <a:p>
            <a:r>
              <a:rPr lang="fr-FR" sz="1600" dirty="0"/>
              <a:t/>
            </a:r>
            <a:br>
              <a:rPr lang="fr-FR" sz="1600" dirty="0"/>
            </a:br>
            <a:r>
              <a:rPr lang="fr-FR" sz="1600" b="1" dirty="0"/>
              <a:t>13h00 -</a:t>
            </a:r>
            <a:r>
              <a:rPr lang="fr-FR" sz="1600" dirty="0"/>
              <a:t> Points divers</a:t>
            </a:r>
          </a:p>
          <a:p>
            <a:r>
              <a:rPr lang="fr-FR" sz="1600" dirty="0"/>
              <a:t>Mouvements du personnel</a:t>
            </a:r>
          </a:p>
          <a:p>
            <a:r>
              <a:rPr lang="fr-FR" sz="1600" dirty="0"/>
              <a:t>Point sur les dispositifs de lutte contre le harcèlement (en présence de C. Giraud, délégué régional du CNRS et Marie-Christine Jaillet, VP CS, UT2J</a:t>
            </a:r>
            <a:r>
              <a:rPr lang="fr-FR" sz="1600" dirty="0" smtClean="0"/>
              <a:t>) </a:t>
            </a:r>
          </a:p>
          <a:p>
            <a:r>
              <a:rPr lang="fr-FR" sz="1600" dirty="0" smtClean="0"/>
              <a:t>CRESCO</a:t>
            </a:r>
            <a:endParaRPr lang="fr-FR" sz="1600" dirty="0"/>
          </a:p>
        </p:txBody>
      </p:sp>
    </p:spTree>
    <p:extLst>
      <p:ext uri="{BB962C8B-B14F-4D97-AF65-F5344CB8AC3E}">
        <p14:creationId xmlns:p14="http://schemas.microsoft.com/office/powerpoint/2010/main" val="3805979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xmlns="" id="{39F8DF45-D72B-D449-93E7-3CD1D6EAC99B}"/>
              </a:ext>
            </a:extLst>
          </p:cNvPr>
          <p:cNvSpPr>
            <a:spLocks noGrp="1"/>
          </p:cNvSpPr>
          <p:nvPr>
            <p:ph type="title"/>
          </p:nvPr>
        </p:nvSpPr>
        <p:spPr>
          <a:xfrm>
            <a:off x="425395" y="560885"/>
            <a:ext cx="4043238" cy="202440"/>
          </a:xfrm>
        </p:spPr>
        <p:txBody>
          <a:bodyPr>
            <a:noAutofit/>
          </a:bodyPr>
          <a:lstStyle/>
          <a:p>
            <a:r>
              <a:rPr lang="fr-FR" sz="2400" dirty="0"/>
              <a:t>Focus point 2 de l’annexe 4-II :</a:t>
            </a:r>
          </a:p>
        </p:txBody>
      </p:sp>
      <p:graphicFrame>
        <p:nvGraphicFramePr>
          <p:cNvPr id="6" name="Tableau 5">
            <a:extLst>
              <a:ext uri="{FF2B5EF4-FFF2-40B4-BE49-F238E27FC236}">
                <a16:creationId xmlns:a16="http://schemas.microsoft.com/office/drawing/2014/main" xmlns="" id="{919F1763-09E7-2C4B-824E-E3613A63D8F4}"/>
              </a:ext>
            </a:extLst>
          </p:cNvPr>
          <p:cNvGraphicFramePr>
            <a:graphicFrameLocks noGrp="1"/>
          </p:cNvGraphicFramePr>
          <p:nvPr>
            <p:extLst>
              <p:ext uri="{D42A27DB-BD31-4B8C-83A1-F6EECF244321}">
                <p14:modId xmlns:p14="http://schemas.microsoft.com/office/powerpoint/2010/main" val="709213577"/>
              </p:ext>
            </p:extLst>
          </p:nvPr>
        </p:nvGraphicFramePr>
        <p:xfrm>
          <a:off x="485748" y="980659"/>
          <a:ext cx="7044138" cy="1285464"/>
        </p:xfrm>
        <a:graphic>
          <a:graphicData uri="http://schemas.openxmlformats.org/drawingml/2006/table">
            <a:tbl>
              <a:tblPr>
                <a:tableStyleId>{5C22544A-7EE6-4342-B048-85BDC9FD1C3A}</a:tableStyleId>
              </a:tblPr>
              <a:tblGrid>
                <a:gridCol w="4478768">
                  <a:extLst>
                    <a:ext uri="{9D8B030D-6E8A-4147-A177-3AD203B41FA5}">
                      <a16:colId xmlns:a16="http://schemas.microsoft.com/office/drawing/2014/main" xmlns="" val="185639819"/>
                    </a:ext>
                  </a:extLst>
                </a:gridCol>
                <a:gridCol w="2565370">
                  <a:extLst>
                    <a:ext uri="{9D8B030D-6E8A-4147-A177-3AD203B41FA5}">
                      <a16:colId xmlns:a16="http://schemas.microsoft.com/office/drawing/2014/main" xmlns="" val="4055872420"/>
                    </a:ext>
                  </a:extLst>
                </a:gridCol>
              </a:tblGrid>
              <a:tr h="428488">
                <a:tc>
                  <a:txBody>
                    <a:bodyPr/>
                    <a:lstStyle/>
                    <a:p>
                      <a:pPr algn="l" fontAlgn="ctr"/>
                      <a:r>
                        <a:rPr lang="fr-FR" sz="1100" u="none" strike="noStrike" dirty="0">
                          <a:effectLst/>
                        </a:rPr>
                        <a:t>2- Interactions avec les acteurs socio-économiques</a:t>
                      </a:r>
                      <a:endParaRPr lang="fr-FR" sz="1100" b="1"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 </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328248094"/>
                  </a:ext>
                </a:extLst>
              </a:tr>
              <a:tr h="428488">
                <a:tc>
                  <a:txBody>
                    <a:bodyPr/>
                    <a:lstStyle/>
                    <a:p>
                      <a:pPr algn="l" fontAlgn="ctr"/>
                      <a:r>
                        <a:rPr lang="fr-FR" sz="1100" u="none" strike="noStrike" dirty="0">
                          <a:effectLst/>
                        </a:rPr>
                        <a:t>Contrats de R&amp;D avec des industriels</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2</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720207617"/>
                  </a:ext>
                </a:extLst>
              </a:tr>
              <a:tr h="428488">
                <a:tc>
                  <a:txBody>
                    <a:bodyPr/>
                    <a:lstStyle/>
                    <a:p>
                      <a:pPr algn="l" fontAlgn="ctr"/>
                      <a:r>
                        <a:rPr lang="fr-FR" sz="1100" u="none" strike="noStrike">
                          <a:effectLst/>
                        </a:rPr>
                        <a:t>Conventions Cifre</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13</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31283963"/>
                  </a:ext>
                </a:extLst>
              </a:tr>
            </a:tbl>
          </a:graphicData>
        </a:graphic>
      </p:graphicFrame>
    </p:spTree>
    <p:extLst>
      <p:ext uri="{BB962C8B-B14F-4D97-AF65-F5344CB8AC3E}">
        <p14:creationId xmlns:p14="http://schemas.microsoft.com/office/powerpoint/2010/main" val="3755825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4196669"/>
          </a:xfrm>
        </p:spPr>
        <p:txBody>
          <a:bodyPr>
            <a:normAutofit/>
          </a:bodyPr>
          <a:lstStyle/>
          <a:p>
            <a:r>
              <a:rPr lang="fr-FR" sz="1600" b="1" dirty="0"/>
              <a:t>1-     Produits des activités pédagogiques et didactiques</a:t>
            </a:r>
            <a:r>
              <a:rPr lang="fr-FR" sz="1600" dirty="0"/>
              <a:t> Ouvrages E-learning, </a:t>
            </a:r>
            <a:r>
              <a:rPr lang="fr-FR" sz="1600" dirty="0" err="1"/>
              <a:t>moocs</a:t>
            </a:r>
            <a:r>
              <a:rPr lang="fr-FR" sz="1600" dirty="0"/>
              <a:t>, cours multimédia, etc.</a:t>
            </a:r>
          </a:p>
          <a:p>
            <a:endParaRPr lang="fr-FR" sz="1600" dirty="0"/>
          </a:p>
          <a:p>
            <a:r>
              <a:rPr lang="fr-FR" sz="1600" b="1" dirty="0"/>
              <a:t>2-     Productions scientifiques (articles, ouvrages, etc.) issues des thèses</a:t>
            </a:r>
            <a:r>
              <a:rPr lang="fr-FR" sz="1600" dirty="0"/>
              <a:t> Productions scientifiques (articles, ouvrages, etc.) issus des thèses Nombre moyen d'articles par doctorant</a:t>
            </a:r>
          </a:p>
          <a:p>
            <a:endParaRPr lang="fr-FR" sz="1600" dirty="0"/>
          </a:p>
          <a:p>
            <a:r>
              <a:rPr lang="fr-FR" sz="1600" b="1" dirty="0"/>
              <a:t>3-     Formation</a:t>
            </a:r>
            <a:r>
              <a:rPr lang="fr-FR" sz="1600" dirty="0"/>
              <a:t> Nombre de personnes Habilitées à Diriger des Recherches (HDR) Nombre d'HDR soutenues Doctorants  (nombre total) Doctorants bénéficiant d'un contrat spécifique au doctorat Nombre de thèses soutenues Durée moyenne des thèses Stagiaires accueillis  (M1, M2) Personnes responsables d'une mention ou d'un parcours de master (nombre total) Personnes responsables d'une mention ou d'un parcours de master à labellisation internationale (Erasmus </a:t>
            </a:r>
            <a:r>
              <a:rPr lang="fr-FR" sz="1600" dirty="0" err="1"/>
              <a:t>Mundus</a:t>
            </a:r>
            <a:r>
              <a:rPr lang="fr-FR" sz="1600" dirty="0"/>
              <a:t>, par ex.) </a:t>
            </a:r>
          </a:p>
        </p:txBody>
      </p:sp>
      <p:sp>
        <p:nvSpPr>
          <p:cNvPr id="4" name="Titre 1"/>
          <p:cNvSpPr txBox="1">
            <a:spLocks noGrp="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400" b="1" dirty="0"/>
              <a:t>Annexe 4 – III -  implication de l’unité dans la formation par la recherche</a:t>
            </a:r>
          </a:p>
        </p:txBody>
      </p:sp>
    </p:spTree>
    <p:extLst>
      <p:ext uri="{BB962C8B-B14F-4D97-AF65-F5344CB8AC3E}">
        <p14:creationId xmlns:p14="http://schemas.microsoft.com/office/powerpoint/2010/main" val="500449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xmlns="" id="{FA46B81A-2581-8148-BCEF-EE23C679594C}"/>
              </a:ext>
            </a:extLst>
          </p:cNvPr>
          <p:cNvSpPr>
            <a:spLocks noGrp="1"/>
          </p:cNvSpPr>
          <p:nvPr>
            <p:ph type="title"/>
          </p:nvPr>
        </p:nvSpPr>
        <p:spPr>
          <a:xfrm>
            <a:off x="425395" y="560885"/>
            <a:ext cx="4043238" cy="202440"/>
          </a:xfrm>
        </p:spPr>
        <p:txBody>
          <a:bodyPr>
            <a:noAutofit/>
          </a:bodyPr>
          <a:lstStyle/>
          <a:p>
            <a:r>
              <a:rPr lang="fr-FR" sz="2400" dirty="0"/>
              <a:t>Focus point 3 de l’annexe 4-III :</a:t>
            </a:r>
          </a:p>
        </p:txBody>
      </p:sp>
      <p:graphicFrame>
        <p:nvGraphicFramePr>
          <p:cNvPr id="5" name="Tableau 4">
            <a:extLst>
              <a:ext uri="{FF2B5EF4-FFF2-40B4-BE49-F238E27FC236}">
                <a16:creationId xmlns:a16="http://schemas.microsoft.com/office/drawing/2014/main" xmlns="" id="{3366D741-A921-DC49-AD89-BE484C255818}"/>
              </a:ext>
            </a:extLst>
          </p:cNvPr>
          <p:cNvGraphicFramePr>
            <a:graphicFrameLocks noGrp="1"/>
          </p:cNvGraphicFramePr>
          <p:nvPr>
            <p:extLst>
              <p:ext uri="{D42A27DB-BD31-4B8C-83A1-F6EECF244321}">
                <p14:modId xmlns:p14="http://schemas.microsoft.com/office/powerpoint/2010/main" val="2093001407"/>
              </p:ext>
            </p:extLst>
          </p:nvPr>
        </p:nvGraphicFramePr>
        <p:xfrm>
          <a:off x="425395" y="949960"/>
          <a:ext cx="7295322" cy="2429344"/>
        </p:xfrm>
        <a:graphic>
          <a:graphicData uri="http://schemas.openxmlformats.org/drawingml/2006/table">
            <a:tbl>
              <a:tblPr>
                <a:tableStyleId>{5C22544A-7EE6-4342-B048-85BDC9FD1C3A}</a:tableStyleId>
              </a:tblPr>
              <a:tblGrid>
                <a:gridCol w="4638474">
                  <a:extLst>
                    <a:ext uri="{9D8B030D-6E8A-4147-A177-3AD203B41FA5}">
                      <a16:colId xmlns:a16="http://schemas.microsoft.com/office/drawing/2014/main" xmlns="" val="3925521375"/>
                    </a:ext>
                  </a:extLst>
                </a:gridCol>
                <a:gridCol w="2656848">
                  <a:extLst>
                    <a:ext uri="{9D8B030D-6E8A-4147-A177-3AD203B41FA5}">
                      <a16:colId xmlns:a16="http://schemas.microsoft.com/office/drawing/2014/main" xmlns="" val="1300635275"/>
                    </a:ext>
                  </a:extLst>
                </a:gridCol>
              </a:tblGrid>
              <a:tr h="303668">
                <a:tc>
                  <a:txBody>
                    <a:bodyPr/>
                    <a:lstStyle/>
                    <a:p>
                      <a:pPr algn="l" fontAlgn="ctr"/>
                      <a:r>
                        <a:rPr lang="fr-FR" sz="1100" u="none" strike="noStrike" dirty="0">
                          <a:effectLst/>
                        </a:rPr>
                        <a:t>3- Formation</a:t>
                      </a:r>
                      <a:endParaRPr lang="fr-FR" sz="1100" b="1"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 </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546094436"/>
                  </a:ext>
                </a:extLst>
              </a:tr>
              <a:tr h="303668">
                <a:tc>
                  <a:txBody>
                    <a:bodyPr/>
                    <a:lstStyle/>
                    <a:p>
                      <a:pPr algn="just" fontAlgn="ctr"/>
                      <a:r>
                        <a:rPr lang="fr-FR" sz="1100" u="none" strike="noStrike" dirty="0">
                          <a:effectLst/>
                        </a:rPr>
                        <a:t>Nombre de personnes Habilitées à Diriger des Recherche (HDR)</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28</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1325588"/>
                  </a:ext>
                </a:extLst>
              </a:tr>
              <a:tr h="303668">
                <a:tc>
                  <a:txBody>
                    <a:bodyPr/>
                    <a:lstStyle/>
                    <a:p>
                      <a:pPr algn="just" fontAlgn="ctr"/>
                      <a:r>
                        <a:rPr lang="fr-FR" sz="1100" u="none" strike="noStrike" dirty="0">
                          <a:effectLst/>
                        </a:rPr>
                        <a:t>Nombre d'HDR soutenues</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6</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442749377"/>
                  </a:ext>
                </a:extLst>
              </a:tr>
              <a:tr h="303668">
                <a:tc>
                  <a:txBody>
                    <a:bodyPr/>
                    <a:lstStyle/>
                    <a:p>
                      <a:pPr algn="just" fontAlgn="ctr"/>
                      <a:r>
                        <a:rPr lang="fr-FR" sz="1100" u="none" strike="noStrike">
                          <a:effectLst/>
                        </a:rPr>
                        <a:t>Doctorants  (nombre total)</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197</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972378219"/>
                  </a:ext>
                </a:extLst>
              </a:tr>
              <a:tr h="303668">
                <a:tc>
                  <a:txBody>
                    <a:bodyPr/>
                    <a:lstStyle/>
                    <a:p>
                      <a:pPr algn="l" fontAlgn="ctr"/>
                      <a:r>
                        <a:rPr lang="fr-FR" sz="1100" u="none" strike="noStrike">
                          <a:effectLst/>
                        </a:rPr>
                        <a:t>Doctorants bénéficiant d'un contrat spécifique au doctorat</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64</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271672946"/>
                  </a:ext>
                </a:extLst>
              </a:tr>
              <a:tr h="303668">
                <a:tc>
                  <a:txBody>
                    <a:bodyPr/>
                    <a:lstStyle/>
                    <a:p>
                      <a:pPr algn="just" fontAlgn="ctr"/>
                      <a:r>
                        <a:rPr lang="fr-FR" sz="1100" u="none" strike="noStrike">
                          <a:effectLst/>
                        </a:rPr>
                        <a:t>Nombre de thèses soutenues</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75</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1936617923"/>
                  </a:ext>
                </a:extLst>
              </a:tr>
              <a:tr h="303668">
                <a:tc>
                  <a:txBody>
                    <a:bodyPr/>
                    <a:lstStyle/>
                    <a:p>
                      <a:pPr algn="just" fontAlgn="ctr"/>
                      <a:r>
                        <a:rPr lang="fr-FR" sz="1100" u="none" strike="noStrike">
                          <a:effectLst/>
                        </a:rPr>
                        <a:t>Durée moyenne des thèses</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66</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362045356"/>
                  </a:ext>
                </a:extLst>
              </a:tr>
              <a:tr h="303668">
                <a:tc>
                  <a:txBody>
                    <a:bodyPr/>
                    <a:lstStyle/>
                    <a:p>
                      <a:pPr algn="just" fontAlgn="ctr"/>
                      <a:r>
                        <a:rPr lang="fr-FR" sz="1100" u="none" strike="noStrike">
                          <a:effectLst/>
                        </a:rPr>
                        <a:t>Stagiaires accueillis  (M1, M2)</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30</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1564237338"/>
                  </a:ext>
                </a:extLst>
              </a:tr>
            </a:tbl>
          </a:graphicData>
        </a:graphic>
      </p:graphicFrame>
    </p:spTree>
    <p:extLst>
      <p:ext uri="{BB962C8B-B14F-4D97-AF65-F5344CB8AC3E}">
        <p14:creationId xmlns:p14="http://schemas.microsoft.com/office/powerpoint/2010/main" val="3639628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a:t>Comment constituer l’annexe 4 ?</a:t>
            </a:r>
          </a:p>
        </p:txBody>
      </p:sp>
      <p:sp>
        <p:nvSpPr>
          <p:cNvPr id="3" name="Espace réservé du contenu 2"/>
          <p:cNvSpPr>
            <a:spLocks noGrp="1"/>
          </p:cNvSpPr>
          <p:nvPr>
            <p:ph idx="1"/>
          </p:nvPr>
        </p:nvSpPr>
        <p:spPr/>
        <p:txBody>
          <a:bodyPr/>
          <a:lstStyle/>
          <a:p>
            <a:r>
              <a:rPr lang="fr-FR" sz="2400" dirty="0" err="1"/>
              <a:t>Halshs</a:t>
            </a:r>
            <a:r>
              <a:rPr lang="fr-FR" sz="2400" dirty="0"/>
              <a:t> et la liste bibliographique</a:t>
            </a:r>
          </a:p>
          <a:p>
            <a:endParaRPr lang="fr-FR" sz="2400" dirty="0"/>
          </a:p>
          <a:p>
            <a:r>
              <a:rPr lang="fr-FR" sz="2400" dirty="0"/>
              <a:t>Le questionnaire : Un questionnaire vous a été envoyé auquel nombre d’entre vous ont déjà répondu</a:t>
            </a:r>
          </a:p>
          <a:p>
            <a:endParaRPr lang="fr-FR" sz="1600" dirty="0"/>
          </a:p>
          <a:p>
            <a:endParaRPr lang="fr-FR" dirty="0"/>
          </a:p>
        </p:txBody>
      </p:sp>
    </p:spTree>
    <p:extLst>
      <p:ext uri="{BB962C8B-B14F-4D97-AF65-F5344CB8AC3E}">
        <p14:creationId xmlns:p14="http://schemas.microsoft.com/office/powerpoint/2010/main" val="2864914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6851" y="191031"/>
            <a:ext cx="8381999" cy="892703"/>
          </a:xfrm>
        </p:spPr>
        <p:txBody>
          <a:bodyPr>
            <a:normAutofit fontScale="90000"/>
          </a:bodyPr>
          <a:lstStyle/>
          <a:p>
            <a:r>
              <a:rPr lang="fr-FR" sz="2800" b="1" dirty="0">
                <a:latin typeface="+mn-lt"/>
              </a:rPr>
              <a:t>Établissement de la liste des publications scientifiques</a:t>
            </a:r>
            <a:br>
              <a:rPr lang="fr-FR" sz="2800" b="1" dirty="0">
                <a:latin typeface="+mn-lt"/>
              </a:rPr>
            </a:br>
            <a:endParaRPr lang="fr-FR" sz="2800" dirty="0">
              <a:latin typeface="+mn-lt"/>
            </a:endParaRPr>
          </a:p>
        </p:txBody>
      </p:sp>
      <p:sp>
        <p:nvSpPr>
          <p:cNvPr id="3" name="Sous-titre 2"/>
          <p:cNvSpPr>
            <a:spLocks noGrp="1"/>
          </p:cNvSpPr>
          <p:nvPr>
            <p:ph type="subTitle" idx="1"/>
          </p:nvPr>
        </p:nvSpPr>
        <p:spPr>
          <a:xfrm>
            <a:off x="196851" y="931333"/>
            <a:ext cx="8851899" cy="5375747"/>
          </a:xfrm>
        </p:spPr>
        <p:txBody>
          <a:bodyPr>
            <a:normAutofit fontScale="55000" lnSpcReduction="20000"/>
          </a:bodyPr>
          <a:lstStyle/>
          <a:p>
            <a:pPr algn="l"/>
            <a:r>
              <a:rPr lang="fr-FR" b="1" dirty="0">
                <a:solidFill>
                  <a:schemeClr val="tx1"/>
                </a:solidFill>
              </a:rPr>
              <a:t>Période couverte </a:t>
            </a:r>
            <a:r>
              <a:rPr lang="fr-FR" dirty="0">
                <a:solidFill>
                  <a:schemeClr val="tx1"/>
                </a:solidFill>
              </a:rPr>
              <a:t>: 1er janvier 2014 au 30 juin 2019, soit cinq années et demie.</a:t>
            </a:r>
          </a:p>
          <a:p>
            <a:pPr algn="l"/>
            <a:endParaRPr lang="fr-FR" dirty="0"/>
          </a:p>
          <a:p>
            <a:pPr algn="l"/>
            <a:r>
              <a:rPr lang="fr-FR" b="1" dirty="0">
                <a:solidFill>
                  <a:srgbClr val="000000"/>
                </a:solidFill>
              </a:rPr>
              <a:t>Calendrier :</a:t>
            </a:r>
          </a:p>
          <a:p>
            <a:pPr marL="342900" indent="-342900" algn="l">
              <a:buFont typeface="Arial" panose="020B0604020202020204" pitchFamily="34" charset="0"/>
              <a:buChar char="•"/>
            </a:pPr>
            <a:r>
              <a:rPr lang="fr-FR" dirty="0">
                <a:solidFill>
                  <a:srgbClr val="000000"/>
                </a:solidFill>
              </a:rPr>
              <a:t>30 avril : extraction pour analyse à partir de la collection HAL LISST. Elle sert de base à l’analyse des productions scientifiques de l’unité</a:t>
            </a:r>
          </a:p>
          <a:p>
            <a:pPr marL="342900" indent="-342900" algn="l">
              <a:buFont typeface="Arial" panose="020B0604020202020204" pitchFamily="34" charset="0"/>
              <a:buChar char="•"/>
            </a:pPr>
            <a:r>
              <a:rPr lang="fr-FR" dirty="0">
                <a:solidFill>
                  <a:srgbClr val="000000"/>
                </a:solidFill>
              </a:rPr>
              <a:t>15 juin : établissement de la version finale de la liste complète qui sera jointe au dossier.</a:t>
            </a:r>
          </a:p>
          <a:p>
            <a:pPr algn="l"/>
            <a:endParaRPr lang="fr-FR" dirty="0">
              <a:solidFill>
                <a:srgbClr val="000000"/>
              </a:solidFill>
            </a:endParaRPr>
          </a:p>
          <a:p>
            <a:pPr algn="l"/>
            <a:r>
              <a:rPr lang="fr-FR" b="1" dirty="0">
                <a:solidFill>
                  <a:srgbClr val="000000"/>
                </a:solidFill>
              </a:rPr>
              <a:t>Quelques consignes pour le dépôt dans HAL :</a:t>
            </a:r>
          </a:p>
          <a:p>
            <a:pPr marL="342900" indent="-342900" algn="l">
              <a:buFont typeface="Arial" panose="020B0604020202020204" pitchFamily="34" charset="0"/>
              <a:buChar char="•"/>
            </a:pPr>
            <a:r>
              <a:rPr lang="fr-FR" sz="2200" dirty="0">
                <a:solidFill>
                  <a:srgbClr val="000000"/>
                </a:solidFill>
              </a:rPr>
              <a:t>Affiliation : celle qui est effective à la date à laquelle le document déposé dans HAL a été publié ou produit. </a:t>
            </a:r>
          </a:p>
          <a:p>
            <a:pPr algn="l"/>
            <a:endParaRPr lang="fr-FR" dirty="0">
              <a:solidFill>
                <a:srgbClr val="000000"/>
              </a:solidFill>
            </a:endParaRPr>
          </a:p>
          <a:p>
            <a:pPr algn="l"/>
            <a:endParaRPr lang="fr-FR" dirty="0">
              <a:solidFill>
                <a:srgbClr val="000000"/>
              </a:solidFill>
            </a:endParaRPr>
          </a:p>
          <a:p>
            <a:pPr algn="l"/>
            <a:endParaRPr lang="fr-FR" dirty="0">
              <a:solidFill>
                <a:srgbClr val="000000"/>
              </a:solidFill>
            </a:endParaRPr>
          </a:p>
          <a:p>
            <a:pPr algn="l"/>
            <a:endParaRPr lang="fr-FR" dirty="0">
              <a:solidFill>
                <a:srgbClr val="000000"/>
              </a:solidFill>
            </a:endParaRPr>
          </a:p>
          <a:p>
            <a:pPr marL="342900" indent="-342900" algn="l">
              <a:buFont typeface="Arial" panose="020B0604020202020204" pitchFamily="34" charset="0"/>
              <a:buChar char="•"/>
            </a:pPr>
            <a:endParaRPr lang="fr-FR" dirty="0">
              <a:solidFill>
                <a:srgbClr val="000000"/>
              </a:solidFill>
            </a:endParaRPr>
          </a:p>
          <a:p>
            <a:pPr marL="342900" indent="-342900" algn="l">
              <a:buFont typeface="Arial" panose="020B0604020202020204" pitchFamily="34" charset="0"/>
              <a:buChar char="•"/>
            </a:pPr>
            <a:endParaRPr lang="fr-FR" dirty="0">
              <a:solidFill>
                <a:srgbClr val="000000"/>
              </a:solidFill>
            </a:endParaRPr>
          </a:p>
          <a:p>
            <a:pPr marL="342900" indent="-342900" algn="l">
              <a:buFont typeface="Arial" panose="020B0604020202020204" pitchFamily="34" charset="0"/>
              <a:buChar char="•"/>
            </a:pPr>
            <a:r>
              <a:rPr lang="fr-FR" dirty="0">
                <a:solidFill>
                  <a:srgbClr val="000000"/>
                </a:solidFill>
              </a:rPr>
              <a:t>Attention aux doublons : s’assurer que le dépôt n’a pas déjà été effectué ; co-auteurs : respecter l’ordre des mentions auteurs figurant sur la publication.</a:t>
            </a:r>
          </a:p>
          <a:p>
            <a:pPr marL="342900" indent="-342900" algn="l">
              <a:buFont typeface="Arial" panose="020B0604020202020204" pitchFamily="34" charset="0"/>
              <a:buChar char="•"/>
            </a:pPr>
            <a:r>
              <a:rPr lang="fr-FR" dirty="0">
                <a:solidFill>
                  <a:srgbClr val="000000"/>
                </a:solidFill>
              </a:rPr>
              <a:t>Lacunes les plus courantes (après vérification de la liste extraite) : n° du volume/tome et pagination (article) ; éditeur et lieu d’édition (ouvrage) ; type de publication pas adéquat</a:t>
            </a:r>
          </a:p>
        </p:txBody>
      </p:sp>
      <p:pic>
        <p:nvPicPr>
          <p:cNvPr id="4" name="Image 3"/>
          <p:cNvPicPr>
            <a:picLocks noChangeAspect="1"/>
          </p:cNvPicPr>
          <p:nvPr/>
        </p:nvPicPr>
        <p:blipFill>
          <a:blip r:embed="rId2"/>
          <a:stretch>
            <a:fillRect/>
          </a:stretch>
        </p:blipFill>
        <p:spPr>
          <a:xfrm>
            <a:off x="268306" y="3369998"/>
            <a:ext cx="5762594" cy="1382709"/>
          </a:xfrm>
          <a:prstGeom prst="rect">
            <a:avLst/>
          </a:prstGeom>
          <a:ln w="12700">
            <a:solidFill>
              <a:schemeClr val="tx1"/>
            </a:solidFill>
          </a:ln>
        </p:spPr>
      </p:pic>
      <p:cxnSp>
        <p:nvCxnSpPr>
          <p:cNvPr id="6" name="Connecteur droit avec flèche 5"/>
          <p:cNvCxnSpPr/>
          <p:nvPr/>
        </p:nvCxnSpPr>
        <p:spPr>
          <a:xfrm flipH="1">
            <a:off x="3543300" y="3784600"/>
            <a:ext cx="2487600" cy="83912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à coins arrondis 7"/>
          <p:cNvSpPr/>
          <p:nvPr/>
        </p:nvSpPr>
        <p:spPr>
          <a:xfrm>
            <a:off x="6030901" y="3369998"/>
            <a:ext cx="2707394" cy="1253729"/>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err="1">
                <a:solidFill>
                  <a:srgbClr val="00B050"/>
                </a:solidFill>
              </a:rPr>
              <a:t>LISST</a:t>
            </a:r>
            <a:r>
              <a:rPr lang="fr-FR" b="1" dirty="0">
                <a:solidFill>
                  <a:srgbClr val="00B050"/>
                </a:solidFill>
              </a:rPr>
              <a:t>  - Laboratoire Interdisciplinaire Solidarités, Sociétés, Territoires</a:t>
            </a:r>
          </a:p>
        </p:txBody>
      </p:sp>
    </p:spTree>
    <p:extLst>
      <p:ext uri="{BB962C8B-B14F-4D97-AF65-F5344CB8AC3E}">
        <p14:creationId xmlns:p14="http://schemas.microsoft.com/office/powerpoint/2010/main" val="1712047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106" y="321735"/>
            <a:ext cx="8665244" cy="6087534"/>
          </a:xfrm>
          <a:prstGeom prst="rect">
            <a:avLst/>
          </a:prstGeom>
          <a:ln w="19050">
            <a:solidFill>
              <a:schemeClr val="tx1"/>
            </a:solidFill>
          </a:ln>
        </p:spPr>
      </p:pic>
      <p:sp>
        <p:nvSpPr>
          <p:cNvPr id="8" name="Rectangle à coins arrondis 7"/>
          <p:cNvSpPr/>
          <p:nvPr/>
        </p:nvSpPr>
        <p:spPr>
          <a:xfrm>
            <a:off x="5362575" y="1453420"/>
            <a:ext cx="2025650" cy="933582"/>
          </a:xfrm>
          <a:prstGeom prst="round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rPr>
              <a:t>Interface de gestion des publications</a:t>
            </a:r>
          </a:p>
        </p:txBody>
      </p:sp>
      <p:cxnSp>
        <p:nvCxnSpPr>
          <p:cNvPr id="9" name="Connecteur droit avec flèche 8"/>
          <p:cNvCxnSpPr/>
          <p:nvPr/>
        </p:nvCxnSpPr>
        <p:spPr>
          <a:xfrm>
            <a:off x="7227887" y="2387003"/>
            <a:ext cx="557214" cy="39006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666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6999" y="160643"/>
            <a:ext cx="8915401" cy="1121394"/>
          </a:xfrm>
        </p:spPr>
        <p:txBody>
          <a:bodyPr>
            <a:noAutofit/>
          </a:bodyPr>
          <a:lstStyle/>
          <a:p>
            <a:pPr algn="ctr"/>
            <a:r>
              <a:rPr lang="fr-FR" sz="2800" b="1" dirty="0">
                <a:latin typeface="+mn-lt"/>
              </a:rPr>
              <a:t>Publications scientifiques du LISST</a:t>
            </a:r>
            <a:br>
              <a:rPr lang="fr-FR" sz="2800" b="1" dirty="0">
                <a:latin typeface="+mn-lt"/>
              </a:rPr>
            </a:br>
            <a:r>
              <a:rPr lang="fr-FR" sz="2000" b="1" dirty="0">
                <a:latin typeface="+mn-lt"/>
              </a:rPr>
              <a:t>Comparaison quinquennal 2009-2014 et quinquennal 2014-2018 (à partir du corpus HAL - état au 30/04/2019)</a:t>
            </a:r>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1973836922"/>
              </p:ext>
            </p:extLst>
          </p:nvPr>
        </p:nvGraphicFramePr>
        <p:xfrm>
          <a:off x="1716643" y="1524001"/>
          <a:ext cx="5763658" cy="5207477"/>
        </p:xfrm>
        <a:graphic>
          <a:graphicData uri="http://schemas.openxmlformats.org/drawingml/2006/table">
            <a:tbl>
              <a:tblPr firstRow="1" firstCol="1" bandRow="1">
                <a:tableStyleId>{5C22544A-7EE6-4342-B048-85BDC9FD1C3A}</a:tableStyleId>
              </a:tblPr>
              <a:tblGrid>
                <a:gridCol w="546887">
                  <a:extLst>
                    <a:ext uri="{9D8B030D-6E8A-4147-A177-3AD203B41FA5}">
                      <a16:colId xmlns:a16="http://schemas.microsoft.com/office/drawing/2014/main" xmlns="" val="20000"/>
                    </a:ext>
                  </a:extLst>
                </a:gridCol>
                <a:gridCol w="2013287">
                  <a:extLst>
                    <a:ext uri="{9D8B030D-6E8A-4147-A177-3AD203B41FA5}">
                      <a16:colId xmlns:a16="http://schemas.microsoft.com/office/drawing/2014/main" xmlns="" val="20001"/>
                    </a:ext>
                  </a:extLst>
                </a:gridCol>
                <a:gridCol w="1068162">
                  <a:extLst>
                    <a:ext uri="{9D8B030D-6E8A-4147-A177-3AD203B41FA5}">
                      <a16:colId xmlns:a16="http://schemas.microsoft.com/office/drawing/2014/main" xmlns="" val="20002"/>
                    </a:ext>
                  </a:extLst>
                </a:gridCol>
                <a:gridCol w="1067661">
                  <a:extLst>
                    <a:ext uri="{9D8B030D-6E8A-4147-A177-3AD203B41FA5}">
                      <a16:colId xmlns:a16="http://schemas.microsoft.com/office/drawing/2014/main" xmlns="" val="20003"/>
                    </a:ext>
                  </a:extLst>
                </a:gridCol>
                <a:gridCol w="1067661">
                  <a:extLst>
                    <a:ext uri="{9D8B030D-6E8A-4147-A177-3AD203B41FA5}">
                      <a16:colId xmlns:a16="http://schemas.microsoft.com/office/drawing/2014/main" xmlns="" val="20004"/>
                    </a:ext>
                  </a:extLst>
                </a:gridCol>
              </a:tblGrid>
              <a:tr h="386311">
                <a:tc>
                  <a:txBody>
                    <a:bodyPr/>
                    <a:lstStyle/>
                    <a:p>
                      <a:endParaRPr lang="fr-FR" sz="1200" dirty="0">
                        <a:effectLst/>
                        <a:latin typeface="Calibri" panose="020F0502020204030204" pitchFamily="34" charset="0"/>
                      </a:endParaRPr>
                    </a:p>
                  </a:txBody>
                  <a:tcPr marL="33338" marR="33338" marT="0" marB="0" anchor="ctr"/>
                </a:tc>
                <a:tc>
                  <a:txBody>
                    <a:bodyPr/>
                    <a:lstStyle/>
                    <a:p>
                      <a:endParaRPr lang="fr-FR" sz="1200" dirty="0">
                        <a:effectLst/>
                        <a:latin typeface="Calibri" panose="020F0502020204030204" pitchFamily="34" charset="0"/>
                      </a:endParaRPr>
                    </a:p>
                  </a:txBody>
                  <a:tcPr marL="33338" marR="33338" marT="0" marB="0" anchor="ctr"/>
                </a:tc>
                <a:tc>
                  <a:txBody>
                    <a:bodyPr/>
                    <a:lstStyle/>
                    <a:p>
                      <a:pPr algn="ctr">
                        <a:spcAft>
                          <a:spcPts val="0"/>
                        </a:spcAft>
                      </a:pPr>
                      <a:r>
                        <a:rPr lang="fr-FR" sz="1200" i="1" dirty="0">
                          <a:effectLst/>
                        </a:rPr>
                        <a:t>2009-2014</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2014-2019</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0"/>
                  </a:ext>
                </a:extLst>
              </a:tr>
              <a:tr h="741718">
                <a:tc>
                  <a:txBody>
                    <a:bodyPr/>
                    <a:lstStyle/>
                    <a:p>
                      <a:pPr>
                        <a:spcAft>
                          <a:spcPts val="0"/>
                        </a:spcAft>
                      </a:pPr>
                      <a:r>
                        <a:rPr lang="fr-FR" sz="1200">
                          <a:effectLst/>
                        </a:rPr>
                        <a:t>DO</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a:effectLst/>
                        </a:rPr>
                        <a:t>Directions d'ouvrages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60</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43</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1"/>
                  </a:ext>
                </a:extLst>
              </a:tr>
              <a:tr h="1112576">
                <a:tc>
                  <a:txBody>
                    <a:bodyPr/>
                    <a:lstStyle/>
                    <a:p>
                      <a:pPr>
                        <a:spcAft>
                          <a:spcPts val="0"/>
                        </a:spcAft>
                      </a:pPr>
                      <a:r>
                        <a:rPr lang="fr-FR" sz="1200">
                          <a:effectLst/>
                        </a:rPr>
                        <a:t>ACL</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a:effectLst/>
                        </a:rPr>
                        <a:t> </a:t>
                      </a:r>
                    </a:p>
                    <a:p>
                      <a:pPr>
                        <a:spcAft>
                          <a:spcPts val="0"/>
                        </a:spcAft>
                      </a:pPr>
                      <a:r>
                        <a:rPr lang="fr-FR" sz="1200" dirty="0">
                          <a:effectLst/>
                        </a:rPr>
                        <a:t>Articles de revues à comité de lecture</a:t>
                      </a:r>
                    </a:p>
                    <a:p>
                      <a:pPr>
                        <a:spcAft>
                          <a:spcPts val="0"/>
                        </a:spcAft>
                      </a:pPr>
                      <a:r>
                        <a:rPr lang="fr-FR" sz="1200" dirty="0">
                          <a:effectLst/>
                        </a:rPr>
                        <a:t>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270</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260</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2"/>
                  </a:ext>
                </a:extLst>
              </a:tr>
              <a:tr h="741718">
                <a:tc>
                  <a:txBody>
                    <a:bodyPr/>
                    <a:lstStyle/>
                    <a:p>
                      <a:pPr>
                        <a:spcAft>
                          <a:spcPts val="0"/>
                        </a:spcAft>
                      </a:pPr>
                      <a:r>
                        <a:rPr lang="fr-FR" sz="1200">
                          <a:effectLst/>
                        </a:rPr>
                        <a:t>OS</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a:effectLst/>
                        </a:rPr>
                        <a:t>Ouvrages scientifiques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45</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15</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3"/>
                  </a:ext>
                </a:extLst>
              </a:tr>
              <a:tr h="741718">
                <a:tc>
                  <a:txBody>
                    <a:bodyPr/>
                    <a:lstStyle/>
                    <a:p>
                      <a:pPr>
                        <a:spcAft>
                          <a:spcPts val="0"/>
                        </a:spcAft>
                      </a:pPr>
                      <a:r>
                        <a:rPr lang="fr-FR" sz="1200">
                          <a:effectLst/>
                        </a:rPr>
                        <a:t>Osc</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a:effectLst/>
                        </a:rPr>
                        <a:t>Chapitres d'ouvrages scientifiques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231</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147</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4"/>
                  </a:ext>
                </a:extLst>
              </a:tr>
              <a:tr h="741718">
                <a:tc>
                  <a:txBody>
                    <a:bodyPr/>
                    <a:lstStyle/>
                    <a:p>
                      <a:pPr>
                        <a:spcAft>
                          <a:spcPts val="0"/>
                        </a:spcAft>
                      </a:pPr>
                      <a:r>
                        <a:rPr lang="fr-FR" sz="1200">
                          <a:effectLst/>
                        </a:rPr>
                        <a:t>Th</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a:effectLst/>
                        </a:rPr>
                        <a:t>Thèses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76</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72</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5"/>
                  </a:ext>
                </a:extLst>
              </a:tr>
              <a:tr h="741718">
                <a:tc>
                  <a:txBody>
                    <a:bodyPr/>
                    <a:lstStyle/>
                    <a:p>
                      <a:pPr>
                        <a:spcAft>
                          <a:spcPts val="0"/>
                        </a:spcAft>
                      </a:pPr>
                      <a:r>
                        <a:rPr lang="fr-FR" sz="1200">
                          <a:effectLst/>
                        </a:rPr>
                        <a:t>HDR</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spcAft>
                          <a:spcPts val="0"/>
                        </a:spcAft>
                      </a:pPr>
                      <a:r>
                        <a:rPr lang="fr-FR" sz="1200" dirty="0" err="1">
                          <a:effectLst/>
                        </a:rPr>
                        <a:t>HDR</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r>
                        <a:rPr lang="fr-FR" sz="1200" i="1" dirty="0">
                          <a:effectLst/>
                        </a:rPr>
                        <a:t>6</a:t>
                      </a:r>
                      <a:endParaRPr lang="fr-FR" sz="1200" i="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solidFill>
                      <a:schemeClr val="accent3">
                        <a:lumMod val="60000"/>
                        <a:lumOff val="40000"/>
                      </a:schemeClr>
                    </a:solidFill>
                  </a:tcPr>
                </a:tc>
                <a:tc>
                  <a:txBody>
                    <a:bodyPr/>
                    <a:lstStyle/>
                    <a:p>
                      <a:pPr algn="ctr">
                        <a:spcAft>
                          <a:spcPts val="0"/>
                        </a:spcAft>
                      </a:pPr>
                      <a:r>
                        <a:rPr lang="fr-FR" sz="1200" b="1" dirty="0">
                          <a:effectLst/>
                        </a:rPr>
                        <a:t>0</a:t>
                      </a: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tc>
                  <a:txBody>
                    <a:bodyPr/>
                    <a:lstStyle/>
                    <a:p>
                      <a:pPr algn="ctr">
                        <a:spcAft>
                          <a:spcPts val="0"/>
                        </a:spcAft>
                      </a:pPr>
                      <a:endParaRPr lang="fr-FR"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33338" marR="33338" marT="0" marB="0" anchor="ct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409035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23838"/>
            <a:ext cx="8229600" cy="601662"/>
          </a:xfrm>
        </p:spPr>
        <p:txBody>
          <a:bodyPr>
            <a:noAutofit/>
          </a:bodyPr>
          <a:lstStyle/>
          <a:p>
            <a:pPr algn="ctr"/>
            <a:r>
              <a:rPr lang="fr-FR" sz="2800" b="1" dirty="0">
                <a:latin typeface="+mn-lt"/>
              </a:rPr>
              <a:t>Publications scientifiques du LISST : lecture détaillée</a:t>
            </a:r>
            <a:endParaRPr lang="fr-FR" sz="2000" b="1" dirty="0">
              <a:latin typeface="+mn-lt"/>
            </a:endParaRPr>
          </a:p>
        </p:txBody>
      </p:sp>
      <p:graphicFrame>
        <p:nvGraphicFramePr>
          <p:cNvPr id="5" name="Tableau 4"/>
          <p:cNvGraphicFramePr>
            <a:graphicFrameLocks noGrp="1"/>
          </p:cNvGraphicFramePr>
          <p:nvPr>
            <p:extLst>
              <p:ext uri="{D42A27DB-BD31-4B8C-83A1-F6EECF244321}">
                <p14:modId xmlns:p14="http://schemas.microsoft.com/office/powerpoint/2010/main" val="2322820781"/>
              </p:ext>
            </p:extLst>
          </p:nvPr>
        </p:nvGraphicFramePr>
        <p:xfrm>
          <a:off x="347133" y="1028700"/>
          <a:ext cx="8428567" cy="5421698"/>
        </p:xfrm>
        <a:graphic>
          <a:graphicData uri="http://schemas.openxmlformats.org/drawingml/2006/table">
            <a:tbl>
              <a:tblPr/>
              <a:tblGrid>
                <a:gridCol w="2892877">
                  <a:extLst>
                    <a:ext uri="{9D8B030D-6E8A-4147-A177-3AD203B41FA5}">
                      <a16:colId xmlns:a16="http://schemas.microsoft.com/office/drawing/2014/main" xmlns="" val="20000"/>
                    </a:ext>
                  </a:extLst>
                </a:gridCol>
                <a:gridCol w="507718">
                  <a:extLst>
                    <a:ext uri="{9D8B030D-6E8A-4147-A177-3AD203B41FA5}">
                      <a16:colId xmlns:a16="http://schemas.microsoft.com/office/drawing/2014/main" xmlns="" val="20001"/>
                    </a:ext>
                  </a:extLst>
                </a:gridCol>
                <a:gridCol w="523939">
                  <a:extLst>
                    <a:ext uri="{9D8B030D-6E8A-4147-A177-3AD203B41FA5}">
                      <a16:colId xmlns:a16="http://schemas.microsoft.com/office/drawing/2014/main" xmlns="" val="20002"/>
                    </a:ext>
                  </a:extLst>
                </a:gridCol>
                <a:gridCol w="579090">
                  <a:extLst>
                    <a:ext uri="{9D8B030D-6E8A-4147-A177-3AD203B41FA5}">
                      <a16:colId xmlns:a16="http://schemas.microsoft.com/office/drawing/2014/main" xmlns="" val="20003"/>
                    </a:ext>
                  </a:extLst>
                </a:gridCol>
                <a:gridCol w="569897">
                  <a:extLst>
                    <a:ext uri="{9D8B030D-6E8A-4147-A177-3AD203B41FA5}">
                      <a16:colId xmlns:a16="http://schemas.microsoft.com/office/drawing/2014/main" xmlns="" val="20004"/>
                    </a:ext>
                  </a:extLst>
                </a:gridCol>
                <a:gridCol w="542323">
                  <a:extLst>
                    <a:ext uri="{9D8B030D-6E8A-4147-A177-3AD203B41FA5}">
                      <a16:colId xmlns:a16="http://schemas.microsoft.com/office/drawing/2014/main" xmlns="" val="20005"/>
                    </a:ext>
                  </a:extLst>
                </a:gridCol>
                <a:gridCol w="579090">
                  <a:extLst>
                    <a:ext uri="{9D8B030D-6E8A-4147-A177-3AD203B41FA5}">
                      <a16:colId xmlns:a16="http://schemas.microsoft.com/office/drawing/2014/main" xmlns="" val="20006"/>
                    </a:ext>
                  </a:extLst>
                </a:gridCol>
                <a:gridCol w="606666">
                  <a:extLst>
                    <a:ext uri="{9D8B030D-6E8A-4147-A177-3AD203B41FA5}">
                      <a16:colId xmlns:a16="http://schemas.microsoft.com/office/drawing/2014/main" xmlns="" val="20007"/>
                    </a:ext>
                  </a:extLst>
                </a:gridCol>
                <a:gridCol w="1626967">
                  <a:extLst>
                    <a:ext uri="{9D8B030D-6E8A-4147-A177-3AD203B41FA5}">
                      <a16:colId xmlns:a16="http://schemas.microsoft.com/office/drawing/2014/main" xmlns="" val="20008"/>
                    </a:ext>
                  </a:extLst>
                </a:gridCol>
              </a:tblGrid>
              <a:tr h="575035">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fr-FR" sz="1400" b="1" i="0" u="none" strike="noStrike" dirty="0">
                          <a:solidFill>
                            <a:srgbClr val="000000"/>
                          </a:solidFill>
                          <a:effectLst/>
                          <a:latin typeface="Calibri"/>
                        </a:rPr>
                        <a:t> </a:t>
                      </a:r>
                      <a:r>
                        <a:rPr lang="fr-FR" sz="1400" b="1" i="0" u="none" strike="noStrike" dirty="0">
                          <a:solidFill>
                            <a:srgbClr val="000000"/>
                          </a:solidFill>
                          <a:effectLst/>
                          <a:latin typeface="+mn-lt"/>
                        </a:rPr>
                        <a:t>type de production</a:t>
                      </a:r>
                    </a:p>
                    <a:p>
                      <a:pPr algn="l" fontAlgn="b"/>
                      <a:endParaRPr lang="fr-FR" sz="1400" b="1"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2016</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2019*</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Total</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dont Lang. </a:t>
                      </a:r>
                      <a:r>
                        <a:rPr lang="fr-FR" sz="1400" b="1" i="0" u="none" strike="noStrike" dirty="0" err="1">
                          <a:solidFill>
                            <a:srgbClr val="000000"/>
                          </a:solidFill>
                          <a:effectLst/>
                          <a:latin typeface="Calibri"/>
                        </a:rPr>
                        <a:t>Étr</a:t>
                      </a:r>
                      <a:r>
                        <a:rPr lang="fr-FR" sz="1400" b="1" i="0" u="none" strike="noStrike" dirty="0">
                          <a:solidFill>
                            <a:srgbClr val="000000"/>
                          </a:solidFill>
                          <a:effectLst/>
                          <a:latin typeface="Calibri"/>
                        </a:rPr>
                        <a:t>.</a:t>
                      </a:r>
                    </a:p>
                    <a:p>
                      <a:pPr algn="ctr" fontAlgn="b"/>
                      <a:r>
                        <a:rPr lang="fr-FR" sz="1400" b="1" i="0" u="none" strike="noStrike" dirty="0">
                          <a:solidFill>
                            <a:srgbClr val="000000"/>
                          </a:solidFill>
                          <a:effectLst/>
                          <a:latin typeface="Calibri"/>
                        </a:rPr>
                        <a:t>(en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0"/>
                  </a:ext>
                </a:extLst>
              </a:tr>
              <a:tr h="280001">
                <a:tc>
                  <a:txBody>
                    <a:bodyPr/>
                    <a:lstStyle/>
                    <a:p>
                      <a:pPr algn="l" fontAlgn="b"/>
                      <a:r>
                        <a:rPr lang="fr-FR" sz="1400" b="1" i="0" u="none" strike="noStrike">
                          <a:solidFill>
                            <a:srgbClr val="000000"/>
                          </a:solidFill>
                          <a:effectLst/>
                          <a:latin typeface="Calibri"/>
                        </a:rPr>
                        <a:t>Articles scientifiques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25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36</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59</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61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68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11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260</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fr-FR" sz="1400" b="0" i="1" u="none" strike="noStrike" dirty="0">
                          <a:solidFill>
                            <a:srgbClr val="000000"/>
                          </a:solidFill>
                          <a:effectLst/>
                          <a:latin typeface="+mn-lt"/>
                        </a:rPr>
                        <a:t> 75 (28,8)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1"/>
                  </a:ext>
                </a:extLst>
              </a:tr>
              <a:tr h="541819">
                <a:tc>
                  <a:txBody>
                    <a:bodyPr/>
                    <a:lstStyle/>
                    <a:p>
                      <a:pPr algn="l" fontAlgn="b"/>
                      <a:r>
                        <a:rPr lang="fr-FR" sz="1400" b="1" i="0" u="none" strike="noStrike" dirty="0">
                          <a:solidFill>
                            <a:srgbClr val="000000"/>
                          </a:solidFill>
                          <a:effectLst/>
                          <a:latin typeface="Calibri"/>
                        </a:rPr>
                        <a:t>Articles de synthèse / revue </a:t>
                      </a:r>
                      <a:r>
                        <a:rPr lang="fr-FR" sz="1400" b="1" i="0" u="none" strike="noStrike" dirty="0" err="1">
                          <a:solidFill>
                            <a:srgbClr val="000000"/>
                          </a:solidFill>
                          <a:effectLst/>
                          <a:latin typeface="Calibri"/>
                        </a:rPr>
                        <a:t>bilbiographique</a:t>
                      </a:r>
                      <a:endParaRPr lang="fr-FR" sz="1400" b="1"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34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fr-FR" sz="1400" b="0" i="1" u="none" strike="noStrike" dirty="0">
                          <a:solidFill>
                            <a:srgbClr val="000000"/>
                          </a:solidFill>
                          <a:effectLst/>
                          <a:latin typeface="+mn-lt"/>
                        </a:rPr>
                        <a:t>2 (5,9)</a:t>
                      </a:r>
                    </a:p>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2"/>
                  </a:ext>
                </a:extLst>
              </a:tr>
              <a:tr h="466783">
                <a:tc>
                  <a:txBody>
                    <a:bodyPr/>
                    <a:lstStyle/>
                    <a:p>
                      <a:pPr algn="l" fontAlgn="b"/>
                      <a:r>
                        <a:rPr lang="fr-FR" sz="1400" b="1" i="0" u="none" strike="noStrike" dirty="0">
                          <a:solidFill>
                            <a:srgbClr val="000000"/>
                          </a:solidFill>
                          <a:effectLst/>
                          <a:latin typeface="Calibri"/>
                        </a:rPr>
                        <a:t>Autres articles (revues pro ou techniques)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15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3"/>
                  </a:ext>
                </a:extLst>
              </a:tr>
              <a:tr h="280001">
                <a:tc>
                  <a:txBody>
                    <a:bodyPr/>
                    <a:lstStyle/>
                    <a:p>
                      <a:pPr algn="l" fontAlgn="b"/>
                      <a:r>
                        <a:rPr lang="fr-FR" sz="1400" b="1" i="0" u="none" strike="noStrike">
                          <a:solidFill>
                            <a:srgbClr val="000000"/>
                          </a:solidFill>
                          <a:effectLst/>
                          <a:latin typeface="Calibri"/>
                        </a:rPr>
                        <a:t>Ouvrages scientifiques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fr-FR" sz="1400" b="0" i="1" u="none" strike="noStrike" dirty="0">
                          <a:solidFill>
                            <a:srgbClr val="000000"/>
                          </a:solidFill>
                          <a:effectLst/>
                          <a:latin typeface="+mn-lt"/>
                        </a:rPr>
                        <a:t>5 (33,3)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4"/>
                  </a:ext>
                </a:extLst>
              </a:tr>
              <a:tr h="280001">
                <a:tc>
                  <a:txBody>
                    <a:bodyPr/>
                    <a:lstStyle/>
                    <a:p>
                      <a:pPr algn="l" fontAlgn="b"/>
                      <a:r>
                        <a:rPr lang="fr-FR" sz="1400" b="1" i="0" u="none" strike="noStrike" dirty="0">
                          <a:solidFill>
                            <a:srgbClr val="000000"/>
                          </a:solidFill>
                          <a:effectLst/>
                          <a:latin typeface="Calibri"/>
                        </a:rPr>
                        <a:t>Direction d'ouvrages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6</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5 (23,8)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5"/>
                  </a:ext>
                </a:extLst>
              </a:tr>
              <a:tr h="280001">
                <a:tc>
                  <a:txBody>
                    <a:bodyPr/>
                    <a:lstStyle/>
                    <a:p>
                      <a:pPr algn="l" fontAlgn="b"/>
                      <a:r>
                        <a:rPr lang="fr-FR" sz="1400" b="1" i="0" u="none" strike="noStrike" dirty="0">
                          <a:solidFill>
                            <a:srgbClr val="000000"/>
                          </a:solidFill>
                          <a:effectLst/>
                          <a:latin typeface="Calibri"/>
                        </a:rPr>
                        <a:t>Direction  de revues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 (9,1)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6"/>
                  </a:ext>
                </a:extLst>
              </a:tr>
              <a:tr h="280001">
                <a:tc>
                  <a:txBody>
                    <a:bodyPr/>
                    <a:lstStyle/>
                    <a:p>
                      <a:pPr algn="l" fontAlgn="b"/>
                      <a:r>
                        <a:rPr lang="fr-FR" sz="1400" b="1" i="0" u="none" strike="noStrike" dirty="0">
                          <a:solidFill>
                            <a:srgbClr val="000000"/>
                          </a:solidFill>
                          <a:effectLst/>
                          <a:latin typeface="Calibri"/>
                        </a:rPr>
                        <a:t>Chapitres d'ouvrage</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27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45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29</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10</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147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35 (23,8)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7"/>
                  </a:ext>
                </a:extLst>
              </a:tr>
              <a:tr h="280001">
                <a:tc>
                  <a:txBody>
                    <a:bodyPr/>
                    <a:lstStyle/>
                    <a:p>
                      <a:pPr algn="l" fontAlgn="b"/>
                      <a:r>
                        <a:rPr lang="fr-FR" sz="1400" b="1" i="0" u="none" strike="noStrike" dirty="0">
                          <a:solidFill>
                            <a:srgbClr val="000000"/>
                          </a:solidFill>
                          <a:effectLst/>
                          <a:latin typeface="Calibri"/>
                        </a:rPr>
                        <a:t>Edition d'actes de colloque</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8"/>
                  </a:ext>
                </a:extLst>
              </a:tr>
              <a:tr h="280001">
                <a:tc>
                  <a:txBody>
                    <a:bodyPr/>
                    <a:lstStyle/>
                    <a:p>
                      <a:pPr algn="l" fontAlgn="b"/>
                      <a:r>
                        <a:rPr lang="fr-FR" sz="1400" b="1" i="0" u="none" strike="noStrike">
                          <a:solidFill>
                            <a:srgbClr val="000000"/>
                          </a:solidFill>
                          <a:effectLst/>
                          <a:latin typeface="Calibri"/>
                        </a:rPr>
                        <a:t>Articles publiés dans des actes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 (40)</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9"/>
                  </a:ext>
                </a:extLst>
              </a:tr>
              <a:tr h="280001">
                <a:tc>
                  <a:txBody>
                    <a:bodyPr/>
                    <a:lstStyle/>
                    <a:p>
                      <a:pPr algn="l" fontAlgn="b"/>
                      <a:r>
                        <a:rPr lang="fr-FR" sz="1400" b="1" i="0" u="none" strike="noStrike" dirty="0">
                          <a:solidFill>
                            <a:srgbClr val="000000"/>
                          </a:solidFill>
                          <a:effectLst/>
                          <a:latin typeface="Calibri"/>
                        </a:rPr>
                        <a:t>Rapports (recherche / expertise)</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0"/>
                  </a:ext>
                </a:extLst>
              </a:tr>
              <a:tr h="280001">
                <a:tc>
                  <a:txBody>
                    <a:bodyPr/>
                    <a:lstStyle/>
                    <a:p>
                      <a:pPr algn="l" fontAlgn="b"/>
                      <a:r>
                        <a:rPr lang="fr-FR" sz="1400" b="1" i="0" u="none" strike="noStrike">
                          <a:solidFill>
                            <a:srgbClr val="000000"/>
                          </a:solidFill>
                          <a:effectLst/>
                          <a:latin typeface="Calibri"/>
                        </a:rPr>
                        <a:t>Produits de vulgarisation</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D9D9D9"/>
                    </a:solidFill>
                  </a:tcPr>
                </a:tc>
                <a:tc>
                  <a:txBody>
                    <a:bodyPr/>
                    <a:lstStyle/>
                    <a:p>
                      <a:pPr algn="ctr" fontAlgn="b"/>
                      <a:r>
                        <a:rPr lang="fr-FR" sz="1400" b="0" i="0" u="none" strike="noStrike" dirty="0">
                          <a:solidFill>
                            <a:srgbClr val="000000"/>
                          </a:solidFill>
                          <a:effectLst/>
                          <a:latin typeface="Calibri"/>
                        </a:rPr>
                        <a:t>14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1"/>
                  </a:ext>
                </a:extLst>
              </a:tr>
              <a:tr h="456231">
                <a:tc>
                  <a:txBody>
                    <a:bodyPr/>
                    <a:lstStyle/>
                    <a:p>
                      <a:pPr algn="l" fontAlgn="b"/>
                      <a:r>
                        <a:rPr lang="fr-FR" sz="1400" b="1" i="0" u="none" strike="noStrike">
                          <a:solidFill>
                            <a:srgbClr val="000000"/>
                          </a:solidFill>
                          <a:effectLst/>
                          <a:latin typeface="Calibri"/>
                        </a:rPr>
                        <a:t>Produits des activités pédagogiques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23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2"/>
                  </a:ext>
                </a:extLst>
              </a:tr>
              <a:tr h="290910">
                <a:tc>
                  <a:txBody>
                    <a:bodyPr/>
                    <a:lstStyle/>
                    <a:p>
                      <a:pPr algn="l" fontAlgn="b"/>
                      <a:r>
                        <a:rPr lang="fr-FR" sz="1400" b="1" i="0" u="none" strike="noStrike">
                          <a:solidFill>
                            <a:srgbClr val="000000"/>
                          </a:solidFill>
                          <a:effectLst/>
                          <a:latin typeface="Calibri"/>
                        </a:rPr>
                        <a:t>Thèses</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13</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18</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72</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3"/>
                  </a:ext>
                </a:extLst>
              </a:tr>
              <a:tr h="290910">
                <a:tc>
                  <a:txBody>
                    <a:bodyPr/>
                    <a:lstStyle/>
                    <a:p>
                      <a:pPr algn="l" fontAlgn="b"/>
                      <a:r>
                        <a:rPr lang="fr-FR" sz="1400" b="1" i="0" u="none" strike="noStrike">
                          <a:solidFill>
                            <a:srgbClr val="000000"/>
                          </a:solidFill>
                          <a:effectLst/>
                          <a:latin typeface="Calibri"/>
                        </a:rPr>
                        <a:t>HDR</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 </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a:rPr>
                        <a:t>0</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4"/>
                  </a:ext>
                </a:extLst>
              </a:tr>
              <a:tr h="280001">
                <a:tc>
                  <a:txBody>
                    <a:bodyPr/>
                    <a:lstStyle/>
                    <a:p>
                      <a:pPr algn="l" fontAlgn="b"/>
                      <a:r>
                        <a:rPr lang="fr-FR" sz="1400" b="1" i="0" u="none" strike="noStrike">
                          <a:solidFill>
                            <a:srgbClr val="000000"/>
                          </a:solidFill>
                          <a:effectLst/>
                          <a:latin typeface="Calibri"/>
                        </a:rPr>
                        <a:t>Total par année</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97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a:solidFill>
                            <a:srgbClr val="000000"/>
                          </a:solidFill>
                          <a:effectLst/>
                          <a:latin typeface="Calibri"/>
                        </a:rPr>
                        <a:t>71</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a:solidFill>
                            <a:srgbClr val="000000"/>
                          </a:solidFill>
                          <a:effectLst/>
                          <a:latin typeface="Calibri"/>
                        </a:rPr>
                        <a:t>134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a:solidFill>
                            <a:srgbClr val="000000"/>
                          </a:solidFill>
                          <a:effectLst/>
                          <a:latin typeface="Calibri"/>
                        </a:rPr>
                        <a:t>117</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a:solidFill>
                            <a:srgbClr val="000000"/>
                          </a:solidFill>
                          <a:effectLst/>
                          <a:latin typeface="Calibri"/>
                        </a:rPr>
                        <a:t>120</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1" i="0" u="none" strike="noStrike" dirty="0">
                          <a:solidFill>
                            <a:srgbClr val="000000"/>
                          </a:solidFill>
                          <a:effectLst/>
                          <a:latin typeface="Calibri"/>
                        </a:rPr>
                        <a:t>25</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fr-FR" sz="1400" b="0" i="0" u="none" strike="noStrike" dirty="0">
                          <a:solidFill>
                            <a:srgbClr val="FF0000"/>
                          </a:solidFill>
                          <a:effectLst/>
                          <a:latin typeface="Calibri"/>
                        </a:rPr>
                        <a:t>564</a:t>
                      </a: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endParaRPr lang="fr-FR" sz="1400" b="0" i="0" u="none" strike="noStrike" dirty="0">
                        <a:solidFill>
                          <a:srgbClr val="000000"/>
                        </a:solidFill>
                        <a:effectLst/>
                        <a:latin typeface="Calibri"/>
                      </a:endParaRPr>
                    </a:p>
                  </a:txBody>
                  <a:tcPr marL="9637" marR="9637" marT="9637"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5"/>
                  </a:ext>
                </a:extLst>
              </a:tr>
            </a:tbl>
          </a:graphicData>
        </a:graphic>
      </p:graphicFrame>
    </p:spTree>
    <p:extLst>
      <p:ext uri="{BB962C8B-B14F-4D97-AF65-F5344CB8AC3E}">
        <p14:creationId xmlns:p14="http://schemas.microsoft.com/office/powerpoint/2010/main" val="2331135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cap="all" dirty="0">
                <a:solidFill>
                  <a:schemeClr val="tx2"/>
                </a:solidFill>
              </a:rPr>
              <a:t>PROJET ET STRATÉGIE À CINQ ANS</a:t>
            </a:r>
            <a:br>
              <a:rPr lang="fr-FR" b="1" cap="all" dirty="0">
                <a:solidFill>
                  <a:schemeClr val="tx2"/>
                </a:solidFill>
              </a:rPr>
            </a:br>
            <a:endParaRPr lang="fr-FR" dirty="0">
              <a:solidFill>
                <a:schemeClr val="tx2"/>
              </a:solidFill>
            </a:endParaRPr>
          </a:p>
        </p:txBody>
      </p:sp>
      <p:sp>
        <p:nvSpPr>
          <p:cNvPr id="3" name="Espace réservé du contenu 2"/>
          <p:cNvSpPr>
            <a:spLocks noGrp="1"/>
          </p:cNvSpPr>
          <p:nvPr>
            <p:ph idx="1"/>
          </p:nvPr>
        </p:nvSpPr>
        <p:spPr>
          <a:xfrm>
            <a:off x="457200" y="1165407"/>
            <a:ext cx="8229600" cy="4525963"/>
          </a:xfrm>
        </p:spPr>
        <p:txBody>
          <a:bodyPr>
            <a:normAutofit/>
          </a:bodyPr>
          <a:lstStyle/>
          <a:p>
            <a:pPr marL="0" indent="0">
              <a:buNone/>
            </a:pPr>
            <a:r>
              <a:rPr lang="fr-FR" sz="1600" dirty="0">
                <a:solidFill>
                  <a:schemeClr val="tx2"/>
                </a:solidFill>
              </a:rPr>
              <a:t>L’unité, (l’équipe / le thème) réalisera une analyse SWOT puis présentera la structuration envisagée pour le projet, ses effectifs et ses orientations scientifiques. </a:t>
            </a:r>
          </a:p>
          <a:p>
            <a:pPr marL="0" indent="0">
              <a:buNone/>
            </a:pPr>
            <a:endParaRPr lang="fr-FR" sz="1600" dirty="0">
              <a:solidFill>
                <a:schemeClr val="tx2"/>
              </a:solidFill>
            </a:endParaRPr>
          </a:p>
          <a:p>
            <a:pPr lvl="0"/>
            <a:r>
              <a:rPr lang="fr-FR" sz="1600" dirty="0">
                <a:solidFill>
                  <a:schemeClr val="tx2"/>
                </a:solidFill>
              </a:rPr>
              <a:t>Structuration, effectifs et orientations scientifiques </a:t>
            </a:r>
          </a:p>
          <a:p>
            <a:pPr marL="0" indent="0">
              <a:buNone/>
            </a:pPr>
            <a:endParaRPr lang="fr-FR" sz="1600" dirty="0">
              <a:solidFill>
                <a:schemeClr val="tx2"/>
              </a:solidFill>
            </a:endParaRPr>
          </a:p>
          <a:p>
            <a:r>
              <a:rPr lang="fr-FR" sz="1600" dirty="0">
                <a:solidFill>
                  <a:schemeClr val="tx2"/>
                </a:solidFill>
              </a:rPr>
              <a:t>Pour l’unité, (l’équipe / le thème), on précisera le mode de structuration et on présentera les effectifs, les orientations scientifiques, les choix stratégiques, les objectifs scientifiques, les moyens à mobiliser pour atteindre ces objectifs, les partenariats, les nouvelles thématiques scientifiques, etc.</a:t>
            </a:r>
          </a:p>
          <a:p>
            <a:endParaRPr lang="fr-FR" sz="1600" dirty="0">
              <a:solidFill>
                <a:schemeClr val="tx2"/>
              </a:solidFill>
            </a:endParaRPr>
          </a:p>
          <a:p>
            <a:r>
              <a:rPr lang="fr-FR" sz="1600" dirty="0">
                <a:solidFill>
                  <a:schemeClr val="tx2"/>
                </a:solidFill>
              </a:rPr>
              <a:t>Pour rédiger cette partie, on prendra soin de commenter les objectifs et réalisations attendues contenues dans l’onglet 3 du fichier Excel « Données du prochain contrat ».</a:t>
            </a:r>
          </a:p>
          <a:p>
            <a:endParaRPr lang="fr-FR" sz="1600" dirty="0"/>
          </a:p>
        </p:txBody>
      </p:sp>
    </p:spTree>
    <p:extLst>
      <p:ext uri="{BB962C8B-B14F-4D97-AF65-F5344CB8AC3E}">
        <p14:creationId xmlns:p14="http://schemas.microsoft.com/office/powerpoint/2010/main" val="725238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fr-FR" b="1" dirty="0">
                <a:solidFill>
                  <a:schemeClr val="tx2"/>
                </a:solidFill>
              </a:rPr>
              <a:t>L’Analyse SWOT </a:t>
            </a:r>
            <a:endParaRPr lang="fr-FR" dirty="0">
              <a:solidFill>
                <a:schemeClr val="tx2"/>
              </a:solidFill>
            </a:endParaRPr>
          </a:p>
        </p:txBody>
      </p:sp>
      <p:sp>
        <p:nvSpPr>
          <p:cNvPr id="3" name="Espace réservé du contenu 2"/>
          <p:cNvSpPr>
            <a:spLocks noGrp="1"/>
          </p:cNvSpPr>
          <p:nvPr>
            <p:ph idx="1"/>
          </p:nvPr>
        </p:nvSpPr>
        <p:spPr/>
        <p:txBody>
          <a:bodyPr>
            <a:normAutofit/>
          </a:bodyPr>
          <a:lstStyle/>
          <a:p>
            <a:pPr marL="0" indent="0">
              <a:buNone/>
            </a:pPr>
            <a:r>
              <a:rPr lang="fr-FR" sz="2400" i="1" dirty="0">
                <a:solidFill>
                  <a:schemeClr val="tx2"/>
                </a:solidFill>
              </a:rPr>
              <a:t>En se plaçant dans la perspective de son projet scientifique à cinq ans, l’unité (équipe / thème) dressera la liste :</a:t>
            </a:r>
          </a:p>
          <a:p>
            <a:pPr marL="0" indent="0">
              <a:buNone/>
            </a:pPr>
            <a:endParaRPr lang="fr-FR" sz="2400" dirty="0">
              <a:solidFill>
                <a:schemeClr val="tx2"/>
              </a:solidFill>
            </a:endParaRPr>
          </a:p>
          <a:p>
            <a:pPr marL="0" indent="0">
              <a:buNone/>
            </a:pPr>
            <a:r>
              <a:rPr lang="fr-FR" sz="2400" i="1" dirty="0">
                <a:solidFill>
                  <a:schemeClr val="tx2"/>
                </a:solidFill>
              </a:rPr>
              <a:t>- de ses points forts ;</a:t>
            </a:r>
            <a:endParaRPr lang="fr-FR" sz="2400" dirty="0">
              <a:solidFill>
                <a:schemeClr val="tx2"/>
              </a:solidFill>
            </a:endParaRPr>
          </a:p>
          <a:p>
            <a:pPr marL="0" indent="0">
              <a:buNone/>
            </a:pPr>
            <a:r>
              <a:rPr lang="fr-FR" sz="2400" i="1" dirty="0">
                <a:solidFill>
                  <a:schemeClr val="tx2"/>
                </a:solidFill>
              </a:rPr>
              <a:t>- de ses points à améliorer ;</a:t>
            </a:r>
            <a:endParaRPr lang="fr-FR" sz="2400" dirty="0">
              <a:solidFill>
                <a:schemeClr val="tx2"/>
              </a:solidFill>
            </a:endParaRPr>
          </a:p>
          <a:p>
            <a:pPr marL="0" indent="0">
              <a:buNone/>
            </a:pPr>
            <a:r>
              <a:rPr lang="fr-FR" sz="2400" i="1" dirty="0">
                <a:solidFill>
                  <a:schemeClr val="tx2"/>
                </a:solidFill>
              </a:rPr>
              <a:t>- des possibilités offertes par le contexte / l’environnement dans lequel elle se trouve ;</a:t>
            </a:r>
            <a:endParaRPr lang="fr-FR" sz="2400" dirty="0">
              <a:solidFill>
                <a:schemeClr val="tx2"/>
              </a:solidFill>
            </a:endParaRPr>
          </a:p>
          <a:p>
            <a:pPr marL="0" indent="0">
              <a:buNone/>
            </a:pPr>
            <a:r>
              <a:rPr lang="fr-FR" sz="2400" i="1" dirty="0">
                <a:solidFill>
                  <a:schemeClr val="tx2"/>
                </a:solidFill>
              </a:rPr>
              <a:t>- des risques liés à ce contexte / cet environnement</a:t>
            </a:r>
            <a:endParaRPr lang="fr-FR" sz="2400" dirty="0">
              <a:solidFill>
                <a:schemeClr val="tx2"/>
              </a:solidFill>
            </a:endParaRPr>
          </a:p>
        </p:txBody>
      </p:sp>
    </p:spTree>
    <p:extLst>
      <p:ext uri="{BB962C8B-B14F-4D97-AF65-F5344CB8AC3E}">
        <p14:creationId xmlns:p14="http://schemas.microsoft.com/office/powerpoint/2010/main" val="2209320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écran 2019-05-15 à 11.26.1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4220" y="130262"/>
            <a:ext cx="6712939" cy="6608322"/>
          </a:xfrm>
          <a:prstGeom prst="rect">
            <a:avLst/>
          </a:prstGeom>
        </p:spPr>
      </p:pic>
      <p:sp>
        <p:nvSpPr>
          <p:cNvPr id="3" name="ZoneTexte 2"/>
          <p:cNvSpPr txBox="1"/>
          <p:nvPr/>
        </p:nvSpPr>
        <p:spPr>
          <a:xfrm>
            <a:off x="174681" y="1845445"/>
            <a:ext cx="1915909" cy="1384995"/>
          </a:xfrm>
          <a:prstGeom prst="rect">
            <a:avLst/>
          </a:prstGeom>
          <a:noFill/>
        </p:spPr>
        <p:txBody>
          <a:bodyPr wrap="square" rtlCol="0">
            <a:spAutoFit/>
          </a:bodyPr>
          <a:lstStyle/>
          <a:p>
            <a:pPr algn="ctr"/>
            <a:r>
              <a:rPr lang="fr-FR" sz="2800" b="1" dirty="0"/>
              <a:t>Le plan du rapport à rendre</a:t>
            </a:r>
          </a:p>
        </p:txBody>
      </p:sp>
    </p:spTree>
    <p:extLst>
      <p:ext uri="{BB962C8B-B14F-4D97-AF65-F5344CB8AC3E}">
        <p14:creationId xmlns:p14="http://schemas.microsoft.com/office/powerpoint/2010/main" val="1035966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9806" y="97714"/>
            <a:ext cx="7702624" cy="769441"/>
          </a:xfrm>
          <a:prstGeom prst="rect">
            <a:avLst/>
          </a:prstGeom>
          <a:noFill/>
        </p:spPr>
        <p:txBody>
          <a:bodyPr wrap="square" rtlCol="0">
            <a:spAutoFit/>
          </a:bodyPr>
          <a:lstStyle/>
          <a:p>
            <a:pPr algn="ctr"/>
            <a:r>
              <a:rPr lang="fr-FR" sz="2800" b="1" dirty="0">
                <a:solidFill>
                  <a:schemeClr val="tx2"/>
                </a:solidFill>
              </a:rPr>
              <a:t>Un exemple parmi d’autres</a:t>
            </a:r>
          </a:p>
          <a:p>
            <a:pPr algn="ctr"/>
            <a:r>
              <a:rPr lang="fr-FR" sz="1600" b="1" dirty="0">
                <a:solidFill>
                  <a:schemeClr val="tx2"/>
                </a:solidFill>
              </a:rPr>
              <a:t>(extrait du document HCERES de l’UMR Géo-cités)</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699" y="1003114"/>
            <a:ext cx="4952602" cy="4797188"/>
          </a:xfrm>
          <a:prstGeom prst="rect">
            <a:avLst/>
          </a:prstGeom>
        </p:spPr>
      </p:pic>
      <p:sp>
        <p:nvSpPr>
          <p:cNvPr id="4" name="Rectangle 3"/>
          <p:cNvSpPr/>
          <p:nvPr/>
        </p:nvSpPr>
        <p:spPr>
          <a:xfrm>
            <a:off x="1241946" y="5940555"/>
            <a:ext cx="6025487" cy="723275"/>
          </a:xfrm>
          <a:prstGeom prst="rect">
            <a:avLst/>
          </a:prstGeom>
        </p:spPr>
        <p:txBody>
          <a:bodyPr wrap="square">
            <a:spAutoFit/>
          </a:bodyPr>
          <a:lstStyle/>
          <a:p>
            <a:pPr defTabSz="914400">
              <a:spcAft>
                <a:spcPts val="600"/>
              </a:spcAft>
            </a:pPr>
            <a:r>
              <a:rPr lang="fr-FR" dirty="0" smtClean="0"/>
              <a:t>LISST : </a:t>
            </a:r>
          </a:p>
          <a:p>
            <a:pPr defTabSz="914400">
              <a:spcAft>
                <a:spcPts val="600"/>
              </a:spcAft>
            </a:pPr>
            <a:r>
              <a:rPr lang="fr-FR" dirty="0" smtClean="0"/>
              <a:t>forces : interdisciplinarités / faiblesses : départs d’ITA. </a:t>
            </a:r>
            <a:endParaRPr lang="fr-FR" dirty="0"/>
          </a:p>
        </p:txBody>
      </p:sp>
    </p:spTree>
    <p:extLst>
      <p:ext uri="{BB962C8B-B14F-4D97-AF65-F5344CB8AC3E}">
        <p14:creationId xmlns:p14="http://schemas.microsoft.com/office/powerpoint/2010/main" val="363355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29108" y="493503"/>
            <a:ext cx="6941452" cy="954107"/>
          </a:xfrm>
          <a:prstGeom prst="rect">
            <a:avLst/>
          </a:prstGeom>
          <a:noFill/>
        </p:spPr>
        <p:txBody>
          <a:bodyPr wrap="none" rtlCol="0">
            <a:spAutoFit/>
          </a:bodyPr>
          <a:lstStyle/>
          <a:p>
            <a:pPr algn="ctr"/>
            <a:r>
              <a:rPr lang="fr-FR" sz="2800" b="1" dirty="0">
                <a:solidFill>
                  <a:schemeClr val="tx2"/>
                </a:solidFill>
              </a:rPr>
              <a:t>Des orientations scientifiques pour le LISST</a:t>
            </a:r>
          </a:p>
          <a:p>
            <a:pPr algn="ctr"/>
            <a:r>
              <a:rPr lang="fr-FR" sz="2800" b="1" dirty="0" smtClean="0">
                <a:solidFill>
                  <a:schemeClr val="tx2"/>
                </a:solidFill>
              </a:rPr>
              <a:t>De </a:t>
            </a:r>
            <a:r>
              <a:rPr lang="fr-FR" sz="2800" b="1" dirty="0">
                <a:solidFill>
                  <a:schemeClr val="tx2"/>
                </a:solidFill>
              </a:rPr>
              <a:t>l’interdisciplinarité aux interdisciplinarités</a:t>
            </a:r>
          </a:p>
        </p:txBody>
      </p:sp>
      <p:sp>
        <p:nvSpPr>
          <p:cNvPr id="3" name="Rectangle 2"/>
          <p:cNvSpPr/>
          <p:nvPr/>
        </p:nvSpPr>
        <p:spPr>
          <a:xfrm>
            <a:off x="929113" y="1474088"/>
            <a:ext cx="7005059" cy="3970318"/>
          </a:xfrm>
          <a:prstGeom prst="rect">
            <a:avLst/>
          </a:prstGeom>
        </p:spPr>
        <p:txBody>
          <a:bodyPr wrap="none">
            <a:spAutoFit/>
          </a:bodyPr>
          <a:lstStyle/>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ea typeface="Times New Roman" panose="02020603050405020304" pitchFamily="18" charset="0"/>
                <a:cs typeface="Arial" panose="020B0604020202020204" pitchFamily="34" charset="0"/>
              </a:rPr>
              <a:t>interdisciplinarité intra-SHS au LISST</a:t>
            </a:r>
          </a:p>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rPr>
              <a:t>interdisciplinarité inter-domaines au LISST </a:t>
            </a:r>
          </a:p>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rPr>
              <a:t>lien avec la demande sociale </a:t>
            </a:r>
            <a:endParaRPr lang="fr-FR" sz="2800" b="1" dirty="0">
              <a:solidFill>
                <a:schemeClr val="tx2"/>
              </a:solidFill>
              <a:effectLst/>
              <a:latin typeface="+mj-lt"/>
              <a:ea typeface="Calibri" panose="020F0502020204030204" pitchFamily="34" charset="0"/>
              <a:cs typeface="Times New Roman" panose="02020603050405020304" pitchFamily="18" charset="0"/>
            </a:endParaRPr>
          </a:p>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ea typeface="Calibri" panose="020F0502020204030204" pitchFamily="34" charset="0"/>
                <a:cs typeface="Times New Roman" panose="02020603050405020304" pitchFamily="18" charset="0"/>
              </a:rPr>
              <a:t>l</a:t>
            </a:r>
            <a:r>
              <a:rPr lang="fr-FR" sz="2800" b="1" dirty="0">
                <a:solidFill>
                  <a:schemeClr val="tx2"/>
                </a:solidFill>
                <a:effectLst/>
                <a:latin typeface="+mj-lt"/>
                <a:ea typeface="Calibri" panose="020F0502020204030204" pitchFamily="34" charset="0"/>
                <a:cs typeface="Times New Roman" panose="02020603050405020304" pitchFamily="18" charset="0"/>
              </a:rPr>
              <a:t>ien à </a:t>
            </a:r>
            <a:r>
              <a:rPr lang="fr-FR" sz="2800" b="1" dirty="0" smtClean="0">
                <a:solidFill>
                  <a:schemeClr val="tx2"/>
                </a:solidFill>
                <a:effectLst/>
                <a:latin typeface="+mj-lt"/>
                <a:ea typeface="Calibri" panose="020F0502020204030204" pitchFamily="34" charset="0"/>
                <a:cs typeface="Times New Roman" panose="02020603050405020304" pitchFamily="18" charset="0"/>
              </a:rPr>
              <a:t>l’enseignement</a:t>
            </a:r>
            <a:endParaRPr lang="fr-FR" dirty="0">
              <a:latin typeface="+mj-lt"/>
              <a:ea typeface="Calibri" panose="020F0502020204030204" pitchFamily="34" charset="0"/>
              <a:cs typeface="Times New Roman" panose="02020603050405020304" pitchFamily="18" charset="0"/>
            </a:endParaRPr>
          </a:p>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ea typeface="Calibri" panose="020F0502020204030204" pitchFamily="34" charset="0"/>
                <a:cs typeface="Times New Roman" panose="02020603050405020304" pitchFamily="18" charset="0"/>
              </a:rPr>
              <a:t>projet de chaque équipe </a:t>
            </a:r>
            <a:endParaRPr lang="fr-FR" sz="2800" b="1" dirty="0">
              <a:solidFill>
                <a:schemeClr val="tx2"/>
              </a:solidFill>
              <a:latin typeface="+mj-lt"/>
            </a:endParaRPr>
          </a:p>
          <a:p>
            <a:pPr marL="457200" indent="-457200" algn="just">
              <a:lnSpc>
                <a:spcPct val="150000"/>
              </a:lnSpc>
              <a:spcAft>
                <a:spcPts val="0"/>
              </a:spcAft>
              <a:buFont typeface="Arial" panose="020B0604020202020204" pitchFamily="34" charset="0"/>
              <a:buChar char="•"/>
            </a:pPr>
            <a:r>
              <a:rPr lang="fr-FR" sz="2800" b="1" dirty="0">
                <a:solidFill>
                  <a:schemeClr val="tx2"/>
                </a:solidFill>
                <a:latin typeface="+mj-lt"/>
              </a:rPr>
              <a:t>projets des axes transversaux</a:t>
            </a:r>
            <a:endParaRPr lang="fr-FR" sz="2800" dirty="0">
              <a:solidFill>
                <a:schemeClr val="tx2"/>
              </a:solidFill>
              <a:effectLst/>
              <a:latin typeface="+mj-lt"/>
              <a:ea typeface="Calibri" panose="020F0502020204030204" pitchFamily="34" charset="0"/>
              <a:cs typeface="Times New Roman" panose="02020603050405020304" pitchFamily="18" charset="0"/>
            </a:endParaRPr>
          </a:p>
        </p:txBody>
      </p:sp>
      <p:sp>
        <p:nvSpPr>
          <p:cNvPr id="4" name="Rectangle 3"/>
          <p:cNvSpPr/>
          <p:nvPr/>
        </p:nvSpPr>
        <p:spPr>
          <a:xfrm>
            <a:off x="4715301" y="3624450"/>
            <a:ext cx="4572000" cy="646331"/>
          </a:xfrm>
          <a:prstGeom prst="rect">
            <a:avLst/>
          </a:prstGeom>
        </p:spPr>
        <p:txBody>
          <a:bodyPr>
            <a:spAutoFit/>
          </a:bodyPr>
          <a:lstStyle/>
          <a:p>
            <a:r>
              <a:rPr lang="fr-FR" dirty="0">
                <a:ea typeface="Calibri" panose="020F0502020204030204" pitchFamily="34" charset="0"/>
                <a:cs typeface="Times New Roman" panose="02020603050405020304" pitchFamily="18" charset="0"/>
              </a:rPr>
              <a:t>formation doctorale : lien à faire avec l’interdisciplinarité</a:t>
            </a:r>
            <a:endParaRPr lang="fr-FR" dirty="0"/>
          </a:p>
        </p:txBody>
      </p:sp>
      <p:sp>
        <p:nvSpPr>
          <p:cNvPr id="5" name="Rectangle 4"/>
          <p:cNvSpPr/>
          <p:nvPr/>
        </p:nvSpPr>
        <p:spPr>
          <a:xfrm>
            <a:off x="573205" y="5480955"/>
            <a:ext cx="8065827" cy="1200329"/>
          </a:xfrm>
          <a:prstGeom prst="rect">
            <a:avLst/>
          </a:prstGeom>
        </p:spPr>
        <p:txBody>
          <a:bodyPr wrap="square">
            <a:spAutoFit/>
          </a:bodyPr>
          <a:lstStyle/>
          <a:p>
            <a:r>
              <a:rPr lang="fr-FR" dirty="0" smtClean="0">
                <a:ea typeface="Calibri" panose="020F0502020204030204" pitchFamily="34" charset="0"/>
                <a:cs typeface="Times New Roman" panose="02020603050405020304" pitchFamily="18" charset="0"/>
              </a:rPr>
              <a:t>séminaires : systématiser la captation des traces pour équiper l’interdisciplinarité ? </a:t>
            </a:r>
            <a:endParaRPr lang="fr-FR" dirty="0" smtClean="0">
              <a:ea typeface="Calibri" panose="020F0502020204030204" pitchFamily="34" charset="0"/>
              <a:cs typeface="Times New Roman" panose="02020603050405020304" pitchFamily="18" charset="0"/>
            </a:endParaRPr>
          </a:p>
          <a:p>
            <a:endParaRPr lang="fr-FR" dirty="0" smtClean="0">
              <a:cs typeface="Times New Roman" panose="02020603050405020304" pitchFamily="18" charset="0"/>
            </a:endParaRPr>
          </a:p>
          <a:p>
            <a:r>
              <a:rPr lang="fr-FR" dirty="0" smtClean="0">
                <a:cs typeface="Times New Roman" panose="02020603050405020304" pitchFamily="18" charset="0"/>
              </a:rPr>
              <a:t>réflexion à mener sur nos supports de publication ? sur les revues et collections portées par le laboratoire ? </a:t>
            </a:r>
            <a:endParaRPr lang="fr-FR" dirty="0"/>
          </a:p>
        </p:txBody>
      </p:sp>
      <p:sp>
        <p:nvSpPr>
          <p:cNvPr id="6" name="Rectangle 5"/>
          <p:cNvSpPr/>
          <p:nvPr/>
        </p:nvSpPr>
        <p:spPr>
          <a:xfrm>
            <a:off x="5727513" y="2985278"/>
            <a:ext cx="3546140" cy="369332"/>
          </a:xfrm>
          <a:prstGeom prst="rect">
            <a:avLst/>
          </a:prstGeom>
        </p:spPr>
        <p:txBody>
          <a:bodyPr wrap="square">
            <a:spAutoFit/>
          </a:bodyPr>
          <a:lstStyle/>
          <a:p>
            <a:r>
              <a:rPr lang="fr-FR" dirty="0" smtClean="0">
                <a:ea typeface="Calibri" panose="020F0502020204030204" pitchFamily="34" charset="0"/>
                <a:cs typeface="Times New Roman" panose="02020603050405020304" pitchFamily="18" charset="0"/>
              </a:rPr>
              <a:t>lien </a:t>
            </a:r>
            <a:r>
              <a:rPr lang="fr-FR" dirty="0">
                <a:ea typeface="Calibri" panose="020F0502020204030204" pitchFamily="34" charset="0"/>
                <a:cs typeface="Times New Roman" panose="02020603050405020304" pitchFamily="18" charset="0"/>
              </a:rPr>
              <a:t>à faire avec l’interdisciplinarité</a:t>
            </a:r>
            <a:endParaRPr lang="fr-FR" dirty="0"/>
          </a:p>
        </p:txBody>
      </p:sp>
    </p:spTree>
    <p:extLst>
      <p:ext uri="{BB962C8B-B14F-4D97-AF65-F5344CB8AC3E}">
        <p14:creationId xmlns:p14="http://schemas.microsoft.com/office/powerpoint/2010/main" val="236109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1374" y="892118"/>
            <a:ext cx="7750863" cy="2031325"/>
          </a:xfrm>
          <a:prstGeom prst="rect">
            <a:avLst/>
          </a:prstGeom>
        </p:spPr>
        <p:txBody>
          <a:bodyPr wrap="square">
            <a:spAutoFit/>
          </a:bodyPr>
          <a:lstStyle/>
          <a:p>
            <a:pPr algn="ctr"/>
            <a:r>
              <a:rPr lang="fr-FR" b="1" dirty="0"/>
              <a:t>Points divers</a:t>
            </a:r>
          </a:p>
          <a:p>
            <a:pPr algn="ctr"/>
            <a:endParaRPr lang="fr-FR" b="1" dirty="0"/>
          </a:p>
          <a:p>
            <a:pPr algn="ctr"/>
            <a:endParaRPr lang="fr-FR" b="1" dirty="0"/>
          </a:p>
          <a:p>
            <a:r>
              <a:rPr lang="fr-FR" dirty="0"/>
              <a:t>Mouvements du personnel</a:t>
            </a:r>
          </a:p>
          <a:p>
            <a:endParaRPr lang="fr-FR" dirty="0"/>
          </a:p>
          <a:p>
            <a:r>
              <a:rPr lang="fr-FR" dirty="0"/>
              <a:t>Point sur les dispositifs de lutte contre le harcèlement (en présence de C. Giraud, délégué régional du CNRS et Marie-Christine Jaillet, VP CS, UT2J)</a:t>
            </a:r>
          </a:p>
        </p:txBody>
      </p:sp>
      <p:sp>
        <p:nvSpPr>
          <p:cNvPr id="3" name="Rectangle 2">
            <a:extLst>
              <a:ext uri="{FF2B5EF4-FFF2-40B4-BE49-F238E27FC236}">
                <a16:creationId xmlns:a16="http://schemas.microsoft.com/office/drawing/2014/main" xmlns="" id="{1CAAE984-0E09-224F-862A-C2FC123EB3B1}"/>
              </a:ext>
            </a:extLst>
          </p:cNvPr>
          <p:cNvSpPr/>
          <p:nvPr/>
        </p:nvSpPr>
        <p:spPr>
          <a:xfrm>
            <a:off x="758358" y="3449488"/>
            <a:ext cx="7693879" cy="2031325"/>
          </a:xfrm>
          <a:prstGeom prst="rect">
            <a:avLst/>
          </a:prstGeom>
        </p:spPr>
        <p:txBody>
          <a:bodyPr wrap="square">
            <a:spAutoFit/>
          </a:bodyPr>
          <a:lstStyle/>
          <a:p>
            <a:pPr algn="ctr"/>
            <a:r>
              <a:rPr lang="fr-FR" b="1" dirty="0">
                <a:solidFill>
                  <a:schemeClr val="tx2"/>
                </a:solidFill>
              </a:rPr>
              <a:t>Dernier point – Vote CRESCO</a:t>
            </a:r>
          </a:p>
          <a:p>
            <a:pPr algn="ctr"/>
            <a:endParaRPr lang="fr-FR" b="1" dirty="0">
              <a:solidFill>
                <a:schemeClr val="tx2"/>
              </a:solidFill>
            </a:endParaRPr>
          </a:p>
          <a:p>
            <a:pPr algn="ctr"/>
            <a:endParaRPr lang="fr-FR" b="1" dirty="0">
              <a:solidFill>
                <a:schemeClr val="tx2"/>
              </a:solidFill>
            </a:endParaRPr>
          </a:p>
          <a:p>
            <a:pPr algn="ctr"/>
            <a:r>
              <a:rPr lang="fr-FR" dirty="0">
                <a:solidFill>
                  <a:schemeClr val="tx2"/>
                </a:solidFill>
              </a:rPr>
              <a:t>« Sommes-nous favorables à l’intégration de l’ensemble des membres du CRESCO au LISST, sous réserve d’un engagement satisfaisant des tutelles à accorder un soutien en terme d’appui et d’administration de la recherche ? »</a:t>
            </a:r>
          </a:p>
          <a:p>
            <a:pPr algn="ctr"/>
            <a:endParaRPr lang="fr-FR" b="1" dirty="0"/>
          </a:p>
        </p:txBody>
      </p:sp>
      <p:sp>
        <p:nvSpPr>
          <p:cNvPr id="4" name="Rectangle 3"/>
          <p:cNvSpPr/>
          <p:nvPr/>
        </p:nvSpPr>
        <p:spPr>
          <a:xfrm>
            <a:off x="1918420" y="5360527"/>
            <a:ext cx="4572000" cy="646331"/>
          </a:xfrm>
          <a:prstGeom prst="rect">
            <a:avLst/>
          </a:prstGeom>
        </p:spPr>
        <p:txBody>
          <a:bodyPr>
            <a:spAutoFit/>
          </a:bodyPr>
          <a:lstStyle/>
          <a:p>
            <a:r>
              <a:rPr lang="fr-FR" dirty="0">
                <a:ea typeface="Calibri" panose="020F0502020204030204" pitchFamily="34" charset="0"/>
                <a:cs typeface="Times New Roman" panose="02020603050405020304" pitchFamily="18" charset="0"/>
              </a:rPr>
              <a:t>r</a:t>
            </a:r>
            <a:r>
              <a:rPr lang="fr-FR" dirty="0" smtClean="0">
                <a:ea typeface="Calibri" panose="020F0502020204030204" pitchFamily="34" charset="0"/>
                <a:cs typeface="Times New Roman" panose="02020603050405020304" pitchFamily="18" charset="0"/>
              </a:rPr>
              <a:t>ésultats du vote </a:t>
            </a:r>
            <a:r>
              <a:rPr lang="fr-FR" dirty="0">
                <a:ea typeface="Calibri" panose="020F0502020204030204" pitchFamily="34" charset="0"/>
                <a:cs typeface="Times New Roman" panose="02020603050405020304" pitchFamily="18" charset="0"/>
              </a:rPr>
              <a:t>: </a:t>
            </a:r>
            <a:endParaRPr lang="fr-FR" dirty="0" smtClean="0">
              <a:ea typeface="Calibri" panose="020F0502020204030204" pitchFamily="34" charset="0"/>
              <a:cs typeface="Times New Roman" panose="02020603050405020304" pitchFamily="18" charset="0"/>
            </a:endParaRPr>
          </a:p>
          <a:p>
            <a:r>
              <a:rPr lang="fr-FR" dirty="0" smtClean="0">
                <a:ea typeface="Calibri" panose="020F0502020204030204" pitchFamily="34" charset="0"/>
                <a:cs typeface="Times New Roman" panose="02020603050405020304" pitchFamily="18" charset="0"/>
              </a:rPr>
              <a:t>43 votants  -  oui </a:t>
            </a:r>
            <a:r>
              <a:rPr lang="fr-FR" dirty="0">
                <a:ea typeface="Calibri" panose="020F0502020204030204" pitchFamily="34" charset="0"/>
                <a:cs typeface="Times New Roman" panose="02020603050405020304" pitchFamily="18" charset="0"/>
              </a:rPr>
              <a:t>28 </a:t>
            </a:r>
            <a:r>
              <a:rPr lang="fr-FR" dirty="0" smtClean="0">
                <a:ea typeface="Calibri" panose="020F0502020204030204" pitchFamily="34" charset="0"/>
                <a:cs typeface="Times New Roman" panose="02020603050405020304" pitchFamily="18" charset="0"/>
              </a:rPr>
              <a:t>/ non </a:t>
            </a:r>
            <a:r>
              <a:rPr lang="fr-FR" dirty="0">
                <a:ea typeface="Calibri" panose="020F0502020204030204" pitchFamily="34" charset="0"/>
                <a:cs typeface="Times New Roman" panose="02020603050405020304" pitchFamily="18" charset="0"/>
              </a:rPr>
              <a:t>7 </a:t>
            </a:r>
            <a:r>
              <a:rPr lang="fr-FR" dirty="0" smtClean="0">
                <a:ea typeface="Calibri" panose="020F0502020204030204" pitchFamily="34" charset="0"/>
                <a:cs typeface="Times New Roman" panose="02020603050405020304" pitchFamily="18" charset="0"/>
              </a:rPr>
              <a:t>/ blanc </a:t>
            </a:r>
            <a:r>
              <a:rPr lang="fr-FR" dirty="0">
                <a:ea typeface="Calibri" panose="020F0502020204030204" pitchFamily="34" charset="0"/>
                <a:cs typeface="Times New Roman" panose="02020603050405020304" pitchFamily="18" charset="0"/>
              </a:rPr>
              <a:t>8</a:t>
            </a:r>
            <a:endParaRPr lang="fr-FR" dirty="0"/>
          </a:p>
        </p:txBody>
      </p:sp>
    </p:spTree>
    <p:extLst>
      <p:ext uri="{BB962C8B-B14F-4D97-AF65-F5344CB8AC3E}">
        <p14:creationId xmlns:p14="http://schemas.microsoft.com/office/powerpoint/2010/main" val="3389587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a:t>Point sur l’état d’avancement du quinquennal</a:t>
            </a:r>
          </a:p>
        </p:txBody>
      </p:sp>
      <p:sp>
        <p:nvSpPr>
          <p:cNvPr id="3" name="Espace réservé du contenu 2"/>
          <p:cNvSpPr>
            <a:spLocks noGrp="1"/>
          </p:cNvSpPr>
          <p:nvPr>
            <p:ph idx="1"/>
          </p:nvPr>
        </p:nvSpPr>
        <p:spPr/>
        <p:txBody>
          <a:bodyPr>
            <a:normAutofit/>
          </a:bodyPr>
          <a:lstStyle/>
          <a:p>
            <a:r>
              <a:rPr lang="fr-FR" sz="1600" dirty="0"/>
              <a:t>Nous devons rendre une première ébauche le 26 mai à l’INSHS et à la VP CS</a:t>
            </a:r>
          </a:p>
          <a:p>
            <a:r>
              <a:rPr lang="fr-FR" sz="1600" dirty="0"/>
              <a:t>La base de travail était le rapport précédent</a:t>
            </a:r>
          </a:p>
          <a:p>
            <a:r>
              <a:rPr lang="fr-FR" sz="1600" dirty="0"/>
              <a:t>Des parties sont rédigées totalement ou partiellement, notamment la partie bilan et projet de certaines équipes reste en cours de rédaction</a:t>
            </a:r>
          </a:p>
          <a:p>
            <a:r>
              <a:rPr lang="fr-FR" sz="1600" dirty="0"/>
              <a:t>Il manque encore de nombreuses données pour finaliser ce rapport, notamment pour compléter l’annexe 4 qui est un document central</a:t>
            </a:r>
          </a:p>
          <a:p>
            <a:endParaRPr lang="fr-FR" sz="1600" dirty="0"/>
          </a:p>
        </p:txBody>
      </p:sp>
    </p:spTree>
    <p:extLst>
      <p:ext uri="{BB962C8B-B14F-4D97-AF65-F5344CB8AC3E}">
        <p14:creationId xmlns:p14="http://schemas.microsoft.com/office/powerpoint/2010/main" val="389806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199" y="1604967"/>
            <a:ext cx="8229600" cy="3788300"/>
          </a:xfrm>
        </p:spPr>
        <p:txBody>
          <a:bodyPr>
            <a:noAutofit/>
          </a:bodyPr>
          <a:lstStyle/>
          <a:p>
            <a:pPr marL="0" indent="0" algn="just">
              <a:buNone/>
            </a:pPr>
            <a:r>
              <a:rPr lang="fr-FR" sz="2400" dirty="0"/>
              <a:t>Annexe 1 : Lettre de mission contractuelle</a:t>
            </a:r>
          </a:p>
          <a:p>
            <a:pPr marL="0" indent="0" algn="just">
              <a:buNone/>
            </a:pPr>
            <a:endParaRPr lang="fr-FR" sz="2400" dirty="0"/>
          </a:p>
          <a:p>
            <a:pPr marL="0" indent="0" algn="just">
              <a:buNone/>
            </a:pPr>
            <a:r>
              <a:rPr lang="fr-FR" sz="2400" dirty="0"/>
              <a:t>Annexe 2 : Équipements, plateformes</a:t>
            </a:r>
          </a:p>
          <a:p>
            <a:pPr marL="0" indent="0" algn="just">
              <a:buNone/>
            </a:pPr>
            <a:endParaRPr lang="fr-FR" sz="2400" dirty="0"/>
          </a:p>
          <a:p>
            <a:pPr marL="0" indent="0" algn="just">
              <a:buNone/>
            </a:pPr>
            <a:r>
              <a:rPr lang="fr-FR" sz="2400" dirty="0"/>
              <a:t>Annexe 3 : Organigramme fonctionnel</a:t>
            </a:r>
          </a:p>
          <a:p>
            <a:pPr marL="0" indent="0" algn="just">
              <a:buNone/>
            </a:pPr>
            <a:endParaRPr lang="fr-FR" sz="2400" dirty="0"/>
          </a:p>
          <a:p>
            <a:pPr marL="0" indent="0" algn="just">
              <a:buNone/>
            </a:pPr>
            <a:r>
              <a:rPr lang="fr-FR" sz="2400" dirty="0"/>
              <a:t>Annexe 4 : Sélection des produits et des activités de recherche</a:t>
            </a:r>
          </a:p>
          <a:p>
            <a:pPr marL="0" indent="0" algn="just">
              <a:buNone/>
            </a:pPr>
            <a:r>
              <a:rPr lang="fr-FR" sz="2400" dirty="0"/>
              <a:t>Voir le fichier : Annexe_4_Vague A_RECH UR_6nov</a:t>
            </a:r>
          </a:p>
          <a:p>
            <a:pPr marL="0" indent="0" algn="just">
              <a:buNone/>
            </a:pPr>
            <a:endParaRPr lang="fr-FR" sz="2400" dirty="0"/>
          </a:p>
          <a:p>
            <a:pPr marL="0" indent="0" algn="just">
              <a:buNone/>
            </a:pPr>
            <a:endParaRPr lang="fr-FR" sz="2400" dirty="0"/>
          </a:p>
        </p:txBody>
      </p:sp>
      <p:sp>
        <p:nvSpPr>
          <p:cNvPr id="6" name="ZoneTexte 5"/>
          <p:cNvSpPr txBox="1"/>
          <p:nvPr/>
        </p:nvSpPr>
        <p:spPr>
          <a:xfrm>
            <a:off x="249342" y="294112"/>
            <a:ext cx="8645315" cy="830997"/>
          </a:xfrm>
          <a:prstGeom prst="rect">
            <a:avLst/>
          </a:prstGeom>
          <a:noFill/>
        </p:spPr>
        <p:txBody>
          <a:bodyPr wrap="none" rtlCol="0">
            <a:spAutoFit/>
          </a:bodyPr>
          <a:lstStyle/>
          <a:p>
            <a:pPr algn="ctr"/>
            <a:r>
              <a:rPr lang="fr-FR" sz="2400" b="1" dirty="0"/>
              <a:t>Rappel sur les annexes :  </a:t>
            </a:r>
          </a:p>
          <a:p>
            <a:pPr algn="ctr"/>
            <a:r>
              <a:rPr lang="fr-FR" sz="2400" b="1" dirty="0"/>
              <a:t>Collecter les données, un travail préalable lourd mais fondamental</a:t>
            </a:r>
          </a:p>
        </p:txBody>
      </p:sp>
    </p:spTree>
    <p:extLst>
      <p:ext uri="{BB962C8B-B14F-4D97-AF65-F5344CB8AC3E}">
        <p14:creationId xmlns:p14="http://schemas.microsoft.com/office/powerpoint/2010/main" val="2427081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18"/>
            <a:ext cx="8229600" cy="1143000"/>
          </a:xfrm>
        </p:spPr>
        <p:txBody>
          <a:bodyPr>
            <a:normAutofit/>
          </a:bodyPr>
          <a:lstStyle/>
          <a:p>
            <a:r>
              <a:rPr lang="fr-FR" sz="2400" b="1" dirty="0"/>
              <a:t>L’annexe 4:</a:t>
            </a:r>
            <a:br>
              <a:rPr lang="fr-FR" sz="2400" b="1" dirty="0"/>
            </a:br>
            <a:r>
              <a:rPr lang="fr-FR" sz="2400" b="1" dirty="0"/>
              <a:t>Sélection des produits et des activités de recherche</a:t>
            </a:r>
          </a:p>
        </p:txBody>
      </p:sp>
      <p:sp>
        <p:nvSpPr>
          <p:cNvPr id="3" name="Espace réservé du contenu 2"/>
          <p:cNvSpPr>
            <a:spLocks noGrp="1"/>
          </p:cNvSpPr>
          <p:nvPr>
            <p:ph idx="1"/>
          </p:nvPr>
        </p:nvSpPr>
        <p:spPr>
          <a:xfrm>
            <a:off x="195390" y="1178806"/>
            <a:ext cx="8491410" cy="5269397"/>
          </a:xfrm>
        </p:spPr>
        <p:txBody>
          <a:bodyPr>
            <a:normAutofit fontScale="77500" lnSpcReduction="20000"/>
          </a:bodyPr>
          <a:lstStyle/>
          <a:p>
            <a:pPr lvl="1"/>
            <a:r>
              <a:rPr lang="fr-FR" dirty="0"/>
              <a:t>En annexe du dossier d’autoévaluation, on joindra une « Sélection des produits et des activités » en annexe 4.</a:t>
            </a:r>
          </a:p>
          <a:p>
            <a:pPr lvl="1"/>
            <a:endParaRPr lang="fr-FR" dirty="0"/>
          </a:p>
          <a:p>
            <a:pPr lvl="1"/>
            <a:r>
              <a:rPr lang="fr-FR" dirty="0"/>
              <a:t>Pour chaque produit et pour chaque activité, l’unité (ou l’équipe / le thème) dressera la liste d’</a:t>
            </a:r>
            <a:r>
              <a:rPr lang="fr-FR" b="1" dirty="0"/>
              <a:t>un nombre limité des produits et des activités qu’elle juge les plus significatifs</a:t>
            </a:r>
            <a:r>
              <a:rPr lang="fr-FR" dirty="0"/>
              <a:t>.</a:t>
            </a:r>
          </a:p>
          <a:p>
            <a:pPr lvl="1"/>
            <a:endParaRPr lang="fr-FR" dirty="0"/>
          </a:p>
          <a:p>
            <a:pPr lvl="1"/>
            <a:r>
              <a:rPr lang="fr-FR" dirty="0"/>
              <a:t>La limitation de ce nombre sera fixée à </a:t>
            </a:r>
            <a:r>
              <a:rPr lang="fr-FR" b="1" dirty="0"/>
              <a:t>20 % de la production totale concernée pour les rubriques 1 (Journaux / Revues), 2 (Ouvrages) et 3 (Colloques, congrès, séminaires de recherche</a:t>
            </a:r>
            <a:r>
              <a:rPr lang="fr-FR" dirty="0"/>
              <a:t>). Pour les autres rubriques, ce pourcentage est laissé à l’appréciation de l’unité de recherche.</a:t>
            </a:r>
          </a:p>
          <a:p>
            <a:pPr lvl="1"/>
            <a:endParaRPr lang="fr-FR" dirty="0"/>
          </a:p>
          <a:p>
            <a:pPr lvl="1"/>
            <a:r>
              <a:rPr lang="fr-FR" dirty="0"/>
              <a:t>Si </a:t>
            </a:r>
            <a:r>
              <a:rPr lang="fr-FR" dirty="0" err="1"/>
              <a:t>la.le</a:t>
            </a:r>
            <a:r>
              <a:rPr lang="fr-FR" dirty="0"/>
              <a:t> </a:t>
            </a:r>
            <a:r>
              <a:rPr lang="fr-FR" dirty="0" err="1"/>
              <a:t>président.e</a:t>
            </a:r>
            <a:r>
              <a:rPr lang="fr-FR" dirty="0"/>
              <a:t> du comité d’</a:t>
            </a:r>
            <a:r>
              <a:rPr lang="fr-FR" dirty="0" err="1"/>
              <a:t>expert.e.s</a:t>
            </a:r>
            <a:r>
              <a:rPr lang="fr-FR" dirty="0"/>
              <a:t> en fait la demande, l’unité de recherche fournira la liste complète de ses produits et activités, qu’elle devra établir et tenir, si besoin, à disposition du comité d’experts (par exemple sur un site prévu à cet effet). </a:t>
            </a:r>
          </a:p>
        </p:txBody>
      </p:sp>
    </p:spTree>
    <p:extLst>
      <p:ext uri="{BB962C8B-B14F-4D97-AF65-F5344CB8AC3E}">
        <p14:creationId xmlns:p14="http://schemas.microsoft.com/office/powerpoint/2010/main" val="1058626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49"/>
            <a:ext cx="8229600" cy="1143000"/>
          </a:xfrm>
        </p:spPr>
        <p:txBody>
          <a:bodyPr>
            <a:normAutofit fontScale="90000"/>
          </a:bodyPr>
          <a:lstStyle/>
          <a:p>
            <a:r>
              <a:rPr lang="fr-FR" sz="2400" b="1" dirty="0"/>
              <a:t>Annexe 4 – I -Production de connaissances et activités concourant au rayonnement et à l’attractivité scientifique de l’unité </a:t>
            </a:r>
          </a:p>
        </p:txBody>
      </p:sp>
      <p:sp>
        <p:nvSpPr>
          <p:cNvPr id="3" name="Espace réservé du contenu 2"/>
          <p:cNvSpPr>
            <a:spLocks noGrp="1"/>
          </p:cNvSpPr>
          <p:nvPr>
            <p:ph idx="1"/>
          </p:nvPr>
        </p:nvSpPr>
        <p:spPr>
          <a:xfrm>
            <a:off x="457200" y="1426511"/>
            <a:ext cx="8229600" cy="4815436"/>
          </a:xfrm>
        </p:spPr>
        <p:txBody>
          <a:bodyPr>
            <a:noAutofit/>
          </a:bodyPr>
          <a:lstStyle/>
          <a:p>
            <a:pPr marL="0" indent="0">
              <a:buNone/>
            </a:pPr>
            <a:r>
              <a:rPr lang="fr-FR" sz="1600" b="1" dirty="0"/>
              <a:t>1-  Journaux / Revues</a:t>
            </a:r>
            <a:r>
              <a:rPr lang="fr-FR" sz="1600" dirty="0"/>
              <a:t> Articles scientifiques (nombre total). Articles scientifiques en anglais ou dans une autre langue étrangère Articles de synthèse / revues bibliographiques (nombre total) Articles de synthèse / revues bibliographiques en anglais ou dans une autre langue étrangère Autres articles (articles publiés dans des revues professionnelles ou techniques, etc.) (nombre total) Autres articles (articles publiés dans des revues professionnelles ou techniques, etc.) en anglais ou dans une autre langue étrangère</a:t>
            </a:r>
          </a:p>
          <a:p>
            <a:pPr marL="0" indent="0">
              <a:buNone/>
            </a:pPr>
            <a:endParaRPr lang="fr-FR" sz="1600" dirty="0"/>
          </a:p>
          <a:p>
            <a:pPr marL="0" indent="0">
              <a:buNone/>
            </a:pPr>
            <a:r>
              <a:rPr lang="fr-FR" sz="1600" b="1" dirty="0"/>
              <a:t>2-  Ouvrages</a:t>
            </a:r>
            <a:r>
              <a:rPr lang="fr-FR" sz="1600" dirty="0"/>
              <a:t> Monographies, éditions critiques, traductions (nombre total) Monographies et ouvrages scientifiques, éditions critiques, traductions en anglais ou dans une autre langue étrangère (SHS uniquement) Direction et coordination d'ouvrages scientifiques / édition scientifique (nombre total) Direction et coordination d'ouvrages scientifiques / édition scientifique en anglais ou dans une autre langue étrangère  Chapitres d’ouvrage (nombre total) Chapitres d’ouvrage en anglais ou dans une autre langue étrangère Thèses éditées</a:t>
            </a:r>
          </a:p>
          <a:p>
            <a:pPr marL="0" indent="0">
              <a:buNone/>
            </a:pPr>
            <a:endParaRPr lang="fr-FR" sz="1600" dirty="0"/>
          </a:p>
          <a:p>
            <a:pPr marL="0" indent="0">
              <a:buNone/>
            </a:pPr>
            <a:r>
              <a:rPr lang="fr-FR" sz="1600" b="1" dirty="0"/>
              <a:t>3-  Production dans des colloques / congrès, séminaires de recherche</a:t>
            </a:r>
            <a:r>
              <a:rPr lang="fr-FR" sz="1600" dirty="0"/>
              <a:t> Éditions d’actes de colloques / congrès Articles publiés dans des actes de colloques / congrès Autres produits présentés dans des colloques / congrès et des séminaires de recherche</a:t>
            </a:r>
          </a:p>
        </p:txBody>
      </p:sp>
    </p:spTree>
    <p:extLst>
      <p:ext uri="{BB962C8B-B14F-4D97-AF65-F5344CB8AC3E}">
        <p14:creationId xmlns:p14="http://schemas.microsoft.com/office/powerpoint/2010/main" val="423087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3249"/>
            <a:ext cx="8229600"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400" b="1"/>
              <a:t>Annexe 4 – I -Production de connaissances et activités concourant au rayonnement et à l’attractivité scientifique de l’unité </a:t>
            </a:r>
            <a:endParaRPr lang="fr-FR" sz="2400" b="1" dirty="0"/>
          </a:p>
        </p:txBody>
      </p:sp>
      <p:sp>
        <p:nvSpPr>
          <p:cNvPr id="5" name="Espace réservé du contenu 2"/>
          <p:cNvSpPr txBox="1">
            <a:spLocks/>
          </p:cNvSpPr>
          <p:nvPr/>
        </p:nvSpPr>
        <p:spPr>
          <a:xfrm>
            <a:off x="370360" y="1024856"/>
            <a:ext cx="8476484" cy="574901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fr-FR" sz="1600" b="1" dirty="0"/>
              <a:t>4-  Produits et outils informatiques</a:t>
            </a:r>
            <a:r>
              <a:rPr lang="fr-FR" sz="1600" dirty="0"/>
              <a:t> Logiciels Bases de données Outils d'aide à la décision Cohortes  Corpus</a:t>
            </a:r>
          </a:p>
          <a:p>
            <a:pPr marL="0" indent="0">
              <a:buFont typeface="Arial"/>
              <a:buNone/>
            </a:pPr>
            <a:r>
              <a:rPr lang="fr-FR" sz="1600" b="1" dirty="0"/>
              <a:t>7-  Activités éditoriales</a:t>
            </a:r>
            <a:r>
              <a:rPr lang="fr-FR" sz="1600" dirty="0"/>
              <a:t> Participation à des comités éditoriaux (journaux scientifiques, revues, collections, etc.) Direction de collections et de séries</a:t>
            </a:r>
          </a:p>
          <a:p>
            <a:pPr marL="0" indent="0">
              <a:buFont typeface="Arial"/>
              <a:buNone/>
            </a:pPr>
            <a:r>
              <a:rPr lang="fr-FR" sz="1600" b="1" dirty="0"/>
              <a:t>8-  Activités d’évaluation</a:t>
            </a:r>
            <a:r>
              <a:rPr lang="fr-FR" sz="1600" dirty="0"/>
              <a:t> Évaluation d’articles et d’ouvrages scientifiques (relecture d'articles / </a:t>
            </a:r>
            <a:r>
              <a:rPr lang="fr-FR" sz="1600" dirty="0" err="1"/>
              <a:t>reviewing</a:t>
            </a:r>
            <a:r>
              <a:rPr lang="fr-FR" sz="1600" dirty="0"/>
              <a:t>) Évaluation de projets de recherche Évaluation de laboratoires  Responsabilités au sein d’instances d’évaluation</a:t>
            </a:r>
          </a:p>
          <a:p>
            <a:pPr marL="0" indent="0">
              <a:buFont typeface="Arial"/>
              <a:buNone/>
            </a:pPr>
            <a:r>
              <a:rPr lang="fr-FR" sz="1600" b="1" dirty="0"/>
              <a:t>9-  Contrats de recherche financés par des institutions publiques ou caritatives</a:t>
            </a:r>
            <a:r>
              <a:rPr lang="fr-FR" sz="1600" dirty="0"/>
              <a:t> Contrats européens ERC en tant que porteur Contrats européens ERC en tant que partenaire Autres contrats européens en tant que porteur Autres contrats européens en tant que partenaire Contrats nationaux (ANR, PHRC, FUI, INCA, etc.) en tant que porteur Contrats nationaux (ANR, PHRC, FUI, INCA, etc.) en tant que partenaire Contrats avec les collectivités territoriales en tant que porteur Contrats avec les collectivités territoriales en tant que partenaire Contrats financés dans le cadre du PIA en tant que porteur Contrats financés dans le cadre du PIA en tant que partenaire Contrats financés par des associations caritatives et des fondations (ARC, FMR, FRM, etc.) en tant que porteur Contrats financés par des associations caritatives et des fondations (ARC, FMR, FRM, etc.) en tant que partenaire</a:t>
            </a:r>
          </a:p>
          <a:p>
            <a:pPr marL="0" indent="0">
              <a:buFont typeface="Arial"/>
              <a:buNone/>
            </a:pPr>
            <a:r>
              <a:rPr lang="fr-FR" sz="1600" b="1" dirty="0"/>
              <a:t>10- Post-doctorants et chercheurs accueillis </a:t>
            </a:r>
            <a:r>
              <a:rPr lang="fr-FR" sz="1600" dirty="0"/>
              <a:t> Post-doctorants (nombre total) Post-doctorants étrangers Chercheurs accueillis (nombre total) Chercheurs étrangers accueillis</a:t>
            </a:r>
          </a:p>
          <a:p>
            <a:pPr marL="0" indent="0">
              <a:buFont typeface="Arial"/>
              <a:buNone/>
            </a:pPr>
            <a:r>
              <a:rPr lang="fr-FR" sz="1600" b="1" dirty="0"/>
              <a:t>11-  Indices de reconnaissance</a:t>
            </a:r>
            <a:r>
              <a:rPr lang="fr-FR" sz="1600" dirty="0"/>
              <a:t> Prix et/ou Distinctions Appartenance à l'IUF Responsabilités dans des sociétés savantes  Organisations de colloques / congrès à l'étranger Invitations à des colloques / congrès à l'étranger Séjours dans des laboratoires étrangers II</a:t>
            </a:r>
          </a:p>
        </p:txBody>
      </p:sp>
    </p:spTree>
    <p:extLst>
      <p:ext uri="{BB962C8B-B14F-4D97-AF65-F5344CB8AC3E}">
        <p14:creationId xmlns:p14="http://schemas.microsoft.com/office/powerpoint/2010/main" val="888351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37BD49A-E233-AD4A-A7F9-51E15D194D2A}"/>
              </a:ext>
            </a:extLst>
          </p:cNvPr>
          <p:cNvSpPr>
            <a:spLocks noGrp="1"/>
          </p:cNvSpPr>
          <p:nvPr>
            <p:ph type="title"/>
          </p:nvPr>
        </p:nvSpPr>
        <p:spPr>
          <a:xfrm>
            <a:off x="457200" y="274638"/>
            <a:ext cx="4051190" cy="202440"/>
          </a:xfrm>
        </p:spPr>
        <p:txBody>
          <a:bodyPr>
            <a:noAutofit/>
          </a:bodyPr>
          <a:lstStyle/>
          <a:p>
            <a:r>
              <a:rPr lang="fr-FR" sz="2400" dirty="0"/>
              <a:t>Focus point 9 de l’annexe 4-I :</a:t>
            </a:r>
          </a:p>
        </p:txBody>
      </p:sp>
      <p:graphicFrame>
        <p:nvGraphicFramePr>
          <p:cNvPr id="4" name="Espace réservé du contenu 3">
            <a:extLst>
              <a:ext uri="{FF2B5EF4-FFF2-40B4-BE49-F238E27FC236}">
                <a16:creationId xmlns:a16="http://schemas.microsoft.com/office/drawing/2014/main" xmlns="" id="{C73C7E4C-6D67-0E43-B778-759ED2CDE4F2}"/>
              </a:ext>
            </a:extLst>
          </p:cNvPr>
          <p:cNvGraphicFramePr>
            <a:graphicFrameLocks noGrp="1"/>
          </p:cNvGraphicFramePr>
          <p:nvPr>
            <p:ph idx="1"/>
            <p:extLst>
              <p:ext uri="{D42A27DB-BD31-4B8C-83A1-F6EECF244321}">
                <p14:modId xmlns:p14="http://schemas.microsoft.com/office/powerpoint/2010/main" val="232735177"/>
              </p:ext>
            </p:extLst>
          </p:nvPr>
        </p:nvGraphicFramePr>
        <p:xfrm>
          <a:off x="457199" y="566916"/>
          <a:ext cx="6850049" cy="3994783"/>
        </p:xfrm>
        <a:graphic>
          <a:graphicData uri="http://schemas.openxmlformats.org/drawingml/2006/table">
            <a:tbl>
              <a:tblPr>
                <a:tableStyleId>{5C22544A-7EE6-4342-B048-85BDC9FD1C3A}</a:tableStyleId>
              </a:tblPr>
              <a:tblGrid>
                <a:gridCol w="4355363">
                  <a:extLst>
                    <a:ext uri="{9D8B030D-6E8A-4147-A177-3AD203B41FA5}">
                      <a16:colId xmlns:a16="http://schemas.microsoft.com/office/drawing/2014/main" xmlns="" val="2635755881"/>
                    </a:ext>
                  </a:extLst>
                </a:gridCol>
                <a:gridCol w="2494686">
                  <a:extLst>
                    <a:ext uri="{9D8B030D-6E8A-4147-A177-3AD203B41FA5}">
                      <a16:colId xmlns:a16="http://schemas.microsoft.com/office/drawing/2014/main" xmlns="" val="2131906918"/>
                    </a:ext>
                  </a:extLst>
                </a:gridCol>
              </a:tblGrid>
              <a:tr h="383841">
                <a:tc>
                  <a:txBody>
                    <a:bodyPr/>
                    <a:lstStyle/>
                    <a:p>
                      <a:pPr algn="l" fontAlgn="ctr"/>
                      <a:r>
                        <a:rPr lang="fr-FR" sz="1100" u="none" strike="noStrike" dirty="0">
                          <a:effectLst/>
                        </a:rPr>
                        <a:t>9- Contrats de recherche financés par des institutions publiques ou caritatives </a:t>
                      </a:r>
                      <a:endParaRPr lang="fr-FR" sz="1100" b="1"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 </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268947659"/>
                  </a:ext>
                </a:extLst>
              </a:tr>
              <a:tr h="284326">
                <a:tc>
                  <a:txBody>
                    <a:bodyPr/>
                    <a:lstStyle/>
                    <a:p>
                      <a:pPr algn="l" fontAlgn="ctr"/>
                      <a:r>
                        <a:rPr lang="fr-FR" sz="1100" u="none" strike="noStrike" dirty="0">
                          <a:effectLst/>
                        </a:rPr>
                        <a:t>Contrats européens ERC en tant que porteur</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0</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468981885"/>
                  </a:ext>
                </a:extLst>
              </a:tr>
              <a:tr h="284326">
                <a:tc>
                  <a:txBody>
                    <a:bodyPr/>
                    <a:lstStyle/>
                    <a:p>
                      <a:pPr algn="l" fontAlgn="ctr"/>
                      <a:r>
                        <a:rPr lang="fr-FR" sz="1100" u="none" strike="noStrike" dirty="0">
                          <a:effectLst/>
                        </a:rPr>
                        <a:t>Contrats européens ERC en tant que partenaire</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0</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384512694"/>
                  </a:ext>
                </a:extLst>
              </a:tr>
              <a:tr h="284326">
                <a:tc>
                  <a:txBody>
                    <a:bodyPr/>
                    <a:lstStyle/>
                    <a:p>
                      <a:pPr algn="l" fontAlgn="ctr"/>
                      <a:r>
                        <a:rPr lang="fr-FR" sz="1100" u="none" strike="noStrike" dirty="0">
                          <a:effectLst/>
                        </a:rPr>
                        <a:t>Autres contrats européens en tant que porteur</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0</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1979212462"/>
                  </a:ext>
                </a:extLst>
              </a:tr>
              <a:tr h="284326">
                <a:tc>
                  <a:txBody>
                    <a:bodyPr/>
                    <a:lstStyle/>
                    <a:p>
                      <a:pPr algn="l" fontAlgn="ctr"/>
                      <a:r>
                        <a:rPr lang="fr-FR" sz="1100" u="none" strike="noStrike">
                          <a:effectLst/>
                        </a:rPr>
                        <a:t>Autres contrats européens en tant que partenaire</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1</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096763281"/>
                  </a:ext>
                </a:extLst>
              </a:tr>
              <a:tr h="284326">
                <a:tc>
                  <a:txBody>
                    <a:bodyPr/>
                    <a:lstStyle/>
                    <a:p>
                      <a:pPr algn="l" fontAlgn="ctr"/>
                      <a:r>
                        <a:rPr lang="fr-FR" sz="1100" u="none" strike="noStrike">
                          <a:effectLst/>
                        </a:rPr>
                        <a:t>Contrats nationaux (ANR, PHRC, FUI, INCA, etc.) en tant que porteur</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17</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379669981"/>
                  </a:ext>
                </a:extLst>
              </a:tr>
              <a:tr h="284326">
                <a:tc>
                  <a:txBody>
                    <a:bodyPr/>
                    <a:lstStyle/>
                    <a:p>
                      <a:pPr algn="l" fontAlgn="ctr"/>
                      <a:r>
                        <a:rPr lang="fr-FR" sz="1100" u="none" strike="noStrike">
                          <a:effectLst/>
                        </a:rPr>
                        <a:t>Contrats nationaux (ANR, PHRC, FUI, INCA, etc.) en tant que partenaire</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6</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4165496007"/>
                  </a:ext>
                </a:extLst>
              </a:tr>
              <a:tr h="284326">
                <a:tc>
                  <a:txBody>
                    <a:bodyPr/>
                    <a:lstStyle/>
                    <a:p>
                      <a:pPr algn="l" fontAlgn="ctr"/>
                      <a:r>
                        <a:rPr lang="fr-FR" sz="1100" u="none" strike="noStrike">
                          <a:effectLst/>
                        </a:rPr>
                        <a:t>Contrats avec les collectivités territoriales en tant que porteur</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10</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901481225"/>
                  </a:ext>
                </a:extLst>
              </a:tr>
              <a:tr h="284326">
                <a:tc>
                  <a:txBody>
                    <a:bodyPr/>
                    <a:lstStyle/>
                    <a:p>
                      <a:pPr algn="l" fontAlgn="ctr"/>
                      <a:r>
                        <a:rPr lang="fr-FR" sz="1100" u="none" strike="noStrike">
                          <a:effectLst/>
                        </a:rPr>
                        <a:t>Contrats avec les collectivités territoriales en tant que partenaire</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3</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295102179"/>
                  </a:ext>
                </a:extLst>
              </a:tr>
              <a:tr h="284326">
                <a:tc>
                  <a:txBody>
                    <a:bodyPr/>
                    <a:lstStyle/>
                    <a:p>
                      <a:pPr algn="l" fontAlgn="ctr"/>
                      <a:r>
                        <a:rPr lang="fr-FR" sz="1100" u="none" strike="noStrike">
                          <a:effectLst/>
                        </a:rPr>
                        <a:t>Contrats financés dans le cadre du PIA en tant que porteur</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46</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241013731"/>
                  </a:ext>
                </a:extLst>
              </a:tr>
              <a:tr h="284326">
                <a:tc>
                  <a:txBody>
                    <a:bodyPr/>
                    <a:lstStyle/>
                    <a:p>
                      <a:pPr algn="l" fontAlgn="ctr"/>
                      <a:r>
                        <a:rPr lang="fr-FR" sz="1100" u="none" strike="noStrike" dirty="0">
                          <a:effectLst/>
                        </a:rPr>
                        <a:t>Contrats financés dans le cadre du PIA en tant que partenaire</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4</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4220541136"/>
                  </a:ext>
                </a:extLst>
              </a:tr>
              <a:tr h="383841">
                <a:tc>
                  <a:txBody>
                    <a:bodyPr/>
                    <a:lstStyle/>
                    <a:p>
                      <a:pPr algn="l" fontAlgn="ctr"/>
                      <a:r>
                        <a:rPr lang="fr-FR" sz="1100" u="none" strike="noStrike">
                          <a:effectLst/>
                        </a:rPr>
                        <a:t>Contrats financés par des associations caritatives et des fondations (ARC, FMR, FRM, etc.) en tant que porteur</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11</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956303869"/>
                  </a:ext>
                </a:extLst>
              </a:tr>
              <a:tr h="383841">
                <a:tc>
                  <a:txBody>
                    <a:bodyPr/>
                    <a:lstStyle/>
                    <a:p>
                      <a:pPr algn="l" fontAlgn="ctr"/>
                      <a:r>
                        <a:rPr lang="fr-FR" sz="1100" u="none" strike="noStrike" dirty="0">
                          <a:effectLst/>
                        </a:rPr>
                        <a:t>Contrats financés par des associations caritatives et des fondations (ARC, FMR, FRM, etc.) en tant que partenaire</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873634972"/>
                  </a:ext>
                </a:extLst>
              </a:tr>
            </a:tbl>
          </a:graphicData>
        </a:graphic>
      </p:graphicFrame>
      <p:sp>
        <p:nvSpPr>
          <p:cNvPr id="5" name="Titre 1">
            <a:extLst>
              <a:ext uri="{FF2B5EF4-FFF2-40B4-BE49-F238E27FC236}">
                <a16:creationId xmlns:a16="http://schemas.microsoft.com/office/drawing/2014/main" xmlns="" id="{89636AC6-E4EE-7945-A80C-A7EF91A09A31}"/>
              </a:ext>
            </a:extLst>
          </p:cNvPr>
          <p:cNvSpPr txBox="1">
            <a:spLocks/>
          </p:cNvSpPr>
          <p:nvPr/>
        </p:nvSpPr>
        <p:spPr>
          <a:xfrm>
            <a:off x="323352" y="4618525"/>
            <a:ext cx="4455382" cy="2024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400" dirty="0"/>
              <a:t>Focus point 10 de l’annexe 4-I :</a:t>
            </a:r>
          </a:p>
        </p:txBody>
      </p:sp>
      <p:graphicFrame>
        <p:nvGraphicFramePr>
          <p:cNvPr id="6" name="Tableau 5">
            <a:extLst>
              <a:ext uri="{FF2B5EF4-FFF2-40B4-BE49-F238E27FC236}">
                <a16:creationId xmlns:a16="http://schemas.microsoft.com/office/drawing/2014/main" xmlns="" id="{6662E1BA-3548-BE42-A12D-3BA40069E8F3}"/>
              </a:ext>
            </a:extLst>
          </p:cNvPr>
          <p:cNvGraphicFramePr>
            <a:graphicFrameLocks noGrp="1"/>
          </p:cNvGraphicFramePr>
          <p:nvPr>
            <p:extLst>
              <p:ext uri="{D42A27DB-BD31-4B8C-83A1-F6EECF244321}">
                <p14:modId xmlns:p14="http://schemas.microsoft.com/office/powerpoint/2010/main" val="2541869700"/>
              </p:ext>
            </p:extLst>
          </p:nvPr>
        </p:nvGraphicFramePr>
        <p:xfrm>
          <a:off x="457200" y="4934616"/>
          <a:ext cx="6850049" cy="1666680"/>
        </p:xfrm>
        <a:graphic>
          <a:graphicData uri="http://schemas.openxmlformats.org/drawingml/2006/table">
            <a:tbl>
              <a:tblPr>
                <a:tableStyleId>{5C22544A-7EE6-4342-B048-85BDC9FD1C3A}</a:tableStyleId>
              </a:tblPr>
              <a:tblGrid>
                <a:gridCol w="4355363">
                  <a:extLst>
                    <a:ext uri="{9D8B030D-6E8A-4147-A177-3AD203B41FA5}">
                      <a16:colId xmlns:a16="http://schemas.microsoft.com/office/drawing/2014/main" xmlns="" val="293264486"/>
                    </a:ext>
                  </a:extLst>
                </a:gridCol>
                <a:gridCol w="2494686">
                  <a:extLst>
                    <a:ext uri="{9D8B030D-6E8A-4147-A177-3AD203B41FA5}">
                      <a16:colId xmlns:a16="http://schemas.microsoft.com/office/drawing/2014/main" xmlns="" val="231276199"/>
                    </a:ext>
                  </a:extLst>
                </a:gridCol>
              </a:tblGrid>
              <a:tr h="333336">
                <a:tc>
                  <a:txBody>
                    <a:bodyPr/>
                    <a:lstStyle/>
                    <a:p>
                      <a:pPr algn="l" fontAlgn="ctr"/>
                      <a:r>
                        <a:rPr lang="fr-FR" sz="1100" u="none" strike="noStrike" dirty="0">
                          <a:effectLst/>
                        </a:rPr>
                        <a:t>10- Post-doctorants et chercheurs accueillis</a:t>
                      </a:r>
                      <a:endParaRPr lang="fr-FR" sz="1100" b="1"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 </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2662776447"/>
                  </a:ext>
                </a:extLst>
              </a:tr>
              <a:tr h="333336">
                <a:tc>
                  <a:txBody>
                    <a:bodyPr/>
                    <a:lstStyle/>
                    <a:p>
                      <a:pPr algn="l" fontAlgn="ctr"/>
                      <a:r>
                        <a:rPr lang="fr-FR" sz="1100" u="none" strike="noStrike" dirty="0">
                          <a:effectLst/>
                        </a:rPr>
                        <a:t>Post-doctorants (nombre total)</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11</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06738430"/>
                  </a:ext>
                </a:extLst>
              </a:tr>
              <a:tr h="333336">
                <a:tc>
                  <a:txBody>
                    <a:bodyPr/>
                    <a:lstStyle/>
                    <a:p>
                      <a:pPr algn="l" fontAlgn="ctr"/>
                      <a:r>
                        <a:rPr lang="fr-FR" sz="1100" u="none" strike="noStrike" dirty="0">
                          <a:effectLst/>
                        </a:rPr>
                        <a:t>Post-doctorants étrangers</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a:effectLst/>
                        </a:rPr>
                        <a:t>2</a:t>
                      </a:r>
                      <a:endParaRPr lang="fr-FR" sz="1100" b="0" i="0" u="none" strike="noStrike">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1268781869"/>
                  </a:ext>
                </a:extLst>
              </a:tr>
              <a:tr h="333336">
                <a:tc>
                  <a:txBody>
                    <a:bodyPr/>
                    <a:lstStyle/>
                    <a:p>
                      <a:pPr algn="l" fontAlgn="ctr"/>
                      <a:r>
                        <a:rPr lang="fr-FR" sz="1100" u="none" strike="noStrike" dirty="0">
                          <a:effectLst/>
                        </a:rPr>
                        <a:t>Chercheurs accueillis (nombre total)</a:t>
                      </a:r>
                      <a:endParaRPr lang="fr-FR" sz="11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20</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4093913188"/>
                  </a:ext>
                </a:extLst>
              </a:tr>
              <a:tr h="333336">
                <a:tc>
                  <a:txBody>
                    <a:bodyPr/>
                    <a:lstStyle/>
                    <a:p>
                      <a:pPr algn="l" fontAlgn="ctr"/>
                      <a:r>
                        <a:rPr lang="fr-FR" sz="1100" u="none" strike="noStrike">
                          <a:effectLst/>
                        </a:rPr>
                        <a:t>Chercheurs étrangers accueillis</a:t>
                      </a:r>
                      <a:endParaRPr lang="fr-FR" sz="1100" b="0" i="0" u="none" strike="noStrike">
                        <a:solidFill>
                          <a:srgbClr val="000000"/>
                        </a:solidFill>
                        <a:effectLst/>
                        <a:latin typeface="Century Gothic" panose="020B0502020202020204" pitchFamily="34" charset="0"/>
                      </a:endParaRPr>
                    </a:p>
                  </a:txBody>
                  <a:tcPr marL="9525" marR="9525" marT="9525" marB="0" anchor="ctr"/>
                </a:tc>
                <a:tc>
                  <a:txBody>
                    <a:bodyPr/>
                    <a:lstStyle/>
                    <a:p>
                      <a:pPr algn="ctr" fontAlgn="ctr"/>
                      <a:r>
                        <a:rPr lang="fr-FR" sz="1100" u="none" strike="noStrike" dirty="0">
                          <a:effectLst/>
                        </a:rPr>
                        <a:t>15</a:t>
                      </a:r>
                      <a:endParaRPr lang="fr-FR" sz="11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a16="http://schemas.microsoft.com/office/drawing/2014/main" xmlns="" val="3643059287"/>
                  </a:ext>
                </a:extLst>
              </a:tr>
            </a:tbl>
          </a:graphicData>
        </a:graphic>
      </p:graphicFrame>
    </p:spTree>
    <p:extLst>
      <p:ext uri="{BB962C8B-B14F-4D97-AF65-F5344CB8AC3E}">
        <p14:creationId xmlns:p14="http://schemas.microsoft.com/office/powerpoint/2010/main" val="381559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6505"/>
            <a:ext cx="8229600" cy="4525963"/>
          </a:xfrm>
        </p:spPr>
        <p:txBody>
          <a:bodyPr>
            <a:normAutofit/>
          </a:bodyPr>
          <a:lstStyle/>
          <a:p>
            <a:pPr marL="0" indent="0">
              <a:buNone/>
            </a:pPr>
            <a:r>
              <a:rPr lang="fr-FR" sz="1600" b="1" dirty="0"/>
              <a:t>1-  Brevets, licences et déclarations d’invention</a:t>
            </a:r>
            <a:r>
              <a:rPr lang="fr-FR" sz="1600" dirty="0"/>
              <a:t> Déclarations d'invention Brevets déposés Brevets acceptés Brevets licenciés</a:t>
            </a:r>
          </a:p>
          <a:p>
            <a:pPr marL="0" indent="0">
              <a:buNone/>
            </a:pPr>
            <a:endParaRPr lang="fr-FR" sz="1600" dirty="0"/>
          </a:p>
          <a:p>
            <a:pPr marL="0" indent="0">
              <a:buNone/>
            </a:pPr>
            <a:r>
              <a:rPr lang="fr-FR" sz="1600" b="1" dirty="0"/>
              <a:t>2-  Interactions avec les acteurs socio-économiques</a:t>
            </a:r>
            <a:r>
              <a:rPr lang="fr-FR" sz="1600" dirty="0"/>
              <a:t> Contrats de R&amp;D avec des industriels Bourses </a:t>
            </a:r>
            <a:r>
              <a:rPr lang="fr-FR" sz="1600" dirty="0" err="1"/>
              <a:t>Cifre</a:t>
            </a:r>
            <a:r>
              <a:rPr lang="fr-FR" sz="1600" dirty="0"/>
              <a:t> Créations de laboratoires communs avec une / des entreprise(s) Création de réseaux ou d'unités mixtes technologiques Création d’entreprises, de start-up Essais cliniques</a:t>
            </a:r>
          </a:p>
          <a:p>
            <a:pPr marL="0" indent="0">
              <a:buNone/>
            </a:pPr>
            <a:endParaRPr lang="fr-FR" sz="1600" dirty="0"/>
          </a:p>
          <a:p>
            <a:pPr marL="0" indent="0">
              <a:buNone/>
            </a:pPr>
            <a:r>
              <a:rPr lang="fr-FR" sz="1600" b="1" dirty="0"/>
              <a:t>3-  Activités d’expertise scientifique</a:t>
            </a:r>
            <a:r>
              <a:rPr lang="fr-FR" sz="1600" dirty="0"/>
              <a:t> Activités de consultant Participation à des instances d'expertises (type Anses) ou de normalisation Expertise juridique Rapports d’expertises techniques, produits des instances de normalisation</a:t>
            </a:r>
          </a:p>
          <a:p>
            <a:pPr marL="0" indent="0">
              <a:buNone/>
            </a:pPr>
            <a:endParaRPr lang="fr-FR" sz="1600" dirty="0"/>
          </a:p>
          <a:p>
            <a:pPr marL="0" indent="0">
              <a:buNone/>
            </a:pPr>
            <a:r>
              <a:rPr lang="fr-FR" sz="1600" b="1" dirty="0"/>
              <a:t>4-  Produits destinés au grand public</a:t>
            </a:r>
            <a:r>
              <a:rPr lang="fr-FR" sz="1600" dirty="0"/>
              <a:t> Émissions radio, TV, presse écrite Produits de vulgarisation : articles, interviews, éditions, vidéos, produits de médiation scientifique, débats science et société, etc. </a:t>
            </a:r>
          </a:p>
        </p:txBody>
      </p:sp>
      <p:sp>
        <p:nvSpPr>
          <p:cNvPr id="4" name="Titre 1"/>
          <p:cNvSpPr>
            <a:spLocks noGrp="1"/>
          </p:cNvSpPr>
          <p:nvPr>
            <p:ph type="title"/>
          </p:nvPr>
        </p:nvSpPr>
        <p:spPr>
          <a:xfrm>
            <a:off x="0" y="176938"/>
            <a:ext cx="9144000" cy="1325562"/>
          </a:xfrm>
        </p:spPr>
        <p:txBody>
          <a:bodyPr>
            <a:normAutofit/>
          </a:bodyPr>
          <a:lstStyle/>
          <a:p>
            <a:r>
              <a:rPr lang="fr-FR" sz="2400" b="1" dirty="0"/>
              <a:t>Annexe 4 – II - Interaction de l’unité avec l’environnement non académique, impacts sur l’économie, la société, la culture, la santé</a:t>
            </a:r>
          </a:p>
        </p:txBody>
      </p:sp>
    </p:spTree>
    <p:extLst>
      <p:ext uri="{BB962C8B-B14F-4D97-AF65-F5344CB8AC3E}">
        <p14:creationId xmlns:p14="http://schemas.microsoft.com/office/powerpoint/2010/main" val="163441114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9414</TotalTime>
  <Words>1325</Words>
  <Application>Microsoft Office PowerPoint</Application>
  <PresentationFormat>Affichage à l'écran (4:3)</PresentationFormat>
  <Paragraphs>366</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Arial</vt:lpstr>
      <vt:lpstr>Calibri</vt:lpstr>
      <vt:lpstr>Century Gothic</vt:lpstr>
      <vt:lpstr>Times New Roman</vt:lpstr>
      <vt:lpstr>Thème Office</vt:lpstr>
      <vt:lpstr>AG du LISST</vt:lpstr>
      <vt:lpstr>Présentation PowerPoint</vt:lpstr>
      <vt:lpstr>Point sur l’état d’avancement du quinquennal</vt:lpstr>
      <vt:lpstr>Présentation PowerPoint</vt:lpstr>
      <vt:lpstr>L’annexe 4: Sélection des produits et des activités de recherche</vt:lpstr>
      <vt:lpstr>Annexe 4 – I -Production de connaissances et activités concourant au rayonnement et à l’attractivité scientifique de l’unité </vt:lpstr>
      <vt:lpstr>Présentation PowerPoint</vt:lpstr>
      <vt:lpstr>Focus point 9 de l’annexe 4-I :</vt:lpstr>
      <vt:lpstr>Annexe 4 – II - Interaction de l’unité avec l’environnement non académique, impacts sur l’économie, la société, la culture, la santé</vt:lpstr>
      <vt:lpstr>Focus point 2 de l’annexe 4-II :</vt:lpstr>
      <vt:lpstr>Annexe 4 – III -  implication de l’unité dans la formation par la recherche</vt:lpstr>
      <vt:lpstr>Focus point 3 de l’annexe 4-III :</vt:lpstr>
      <vt:lpstr>Comment constituer l’annexe 4 ?</vt:lpstr>
      <vt:lpstr>Établissement de la liste des publications scientifiques </vt:lpstr>
      <vt:lpstr>Présentation PowerPoint</vt:lpstr>
      <vt:lpstr>Publications scientifiques du LISST Comparaison quinquennal 2009-2014 et quinquennal 2014-2018 (à partir du corpus HAL - état au 30/04/2019)</vt:lpstr>
      <vt:lpstr>Publications scientifiques du LISST : lecture détaillée</vt:lpstr>
      <vt:lpstr>PROJET ET STRATÉGIE À CINQ ANS </vt:lpstr>
      <vt:lpstr>L’Analyse SWOT </vt:lpstr>
      <vt:lpstr>Présentation PowerPoint</vt:lpstr>
      <vt:lpstr>Présentation PowerPoint</vt:lpstr>
      <vt:lpstr>Présentation PowerPoint</vt:lpstr>
    </vt:vector>
  </TitlesOfParts>
  <Company>LISST UT2J</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Pliez</dc:creator>
  <cp:lastModifiedBy>POUZENC Michael</cp:lastModifiedBy>
  <cp:revision>248</cp:revision>
  <cp:lastPrinted>2018-11-15T10:02:01Z</cp:lastPrinted>
  <dcterms:created xsi:type="dcterms:W3CDTF">2018-06-11T08:06:56Z</dcterms:created>
  <dcterms:modified xsi:type="dcterms:W3CDTF">2019-07-15T06:28:21Z</dcterms:modified>
</cp:coreProperties>
</file>